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1" r:id="rId5"/>
    <p:sldId id="262" r:id="rId6"/>
    <p:sldId id="263" r:id="rId7"/>
    <p:sldId id="264" r:id="rId8"/>
    <p:sldId id="267" r:id="rId9"/>
    <p:sldId id="268" r:id="rId10"/>
    <p:sldId id="269" r:id="rId11"/>
    <p:sldId id="270" r:id="rId12"/>
    <p:sldId id="271" r:id="rId13"/>
    <p:sldId id="272" r:id="rId14"/>
    <p:sldId id="274" r:id="rId15"/>
    <p:sldId id="273" r:id="rId16"/>
    <p:sldId id="275" r:id="rId17"/>
    <p:sldId id="265" r:id="rId18"/>
    <p:sldId id="260"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07.03.2019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07.03.2019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07.03.2019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07.03.2019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07.03.2019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07.03.2019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07.03.2019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07.03.2019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endParaRPr lang="tr-TR"/>
          </a:p>
        </p:txBody>
      </p:sp>
      <p:sp>
        <p:nvSpPr>
          <p:cNvPr id="4098" name="AutoShape 2" descr="özdenetim nedir kısaca bilgi slay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4100" name="Picture 4" descr="özdenetim nedir kısaca bilgi slayt ile ilgili görsel sonucu"/>
          <p:cNvPicPr>
            <a:picLocks noChangeAspect="1" noChangeArrowheads="1"/>
          </p:cNvPicPr>
          <p:nvPr/>
        </p:nvPicPr>
        <p:blipFill>
          <a:blip r:embed="rId2" cstate="print"/>
          <a:srcRect/>
          <a:stretch>
            <a:fillRect/>
          </a:stretch>
        </p:blipFill>
        <p:spPr bwMode="auto">
          <a:xfrm>
            <a:off x="0" y="0"/>
            <a:ext cx="9155779" cy="6858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
            <a:ext cx="8229600" cy="3789040"/>
          </a:xfrm>
        </p:spPr>
        <p:txBody>
          <a:bodyPr>
            <a:normAutofit lnSpcReduction="10000"/>
          </a:bodyPr>
          <a:lstStyle/>
          <a:p>
            <a:r>
              <a:rPr lang="tr-TR" dirty="0" smtClean="0">
                <a:solidFill>
                  <a:srgbClr val="FF0000"/>
                </a:solidFill>
              </a:rPr>
              <a:t>Modelleme</a:t>
            </a:r>
            <a:r>
              <a:rPr lang="tr-TR" dirty="0" smtClean="0">
                <a:solidFill>
                  <a:srgbClr val="FF0000"/>
                </a:solidFill>
              </a:rPr>
              <a:t>:</a:t>
            </a:r>
          </a:p>
          <a:p>
            <a:pPr>
              <a:buNone/>
            </a:pPr>
            <a:r>
              <a:rPr lang="tr-TR" dirty="0" smtClean="0">
                <a:solidFill>
                  <a:srgbClr val="FF0000"/>
                </a:solidFill>
              </a:rPr>
              <a:t> </a:t>
            </a:r>
            <a:r>
              <a:rPr lang="tr-TR" dirty="0" smtClean="0">
                <a:solidFill>
                  <a:srgbClr val="FF0000"/>
                </a:solidFill>
              </a:rPr>
              <a:t>  </a:t>
            </a:r>
            <a:r>
              <a:rPr lang="tr-TR" dirty="0" smtClean="0"/>
              <a:t> </a:t>
            </a:r>
            <a:r>
              <a:rPr lang="tr-TR" dirty="0" smtClean="0"/>
              <a:t>Örnek alabileceğiniz kişiler bulun. Hedeflerinize ulaşabileceğinize olan inancınızı pekiştirebilmek için benzer hedeflere ulaşabilmeyi başarmış başka insanların da olduğunu bilmek sizin için önemli olacaktır. Bu kişilerin uyguladığı yöntemler takip ettiği yollar size ilham verebilir. </a:t>
            </a:r>
            <a:endParaRPr lang="tr-TR" dirty="0"/>
          </a:p>
        </p:txBody>
      </p:sp>
      <p:sp>
        <p:nvSpPr>
          <p:cNvPr id="9218" name="AutoShape 2" descr="model alma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9220" name="AutoShape 4" descr="model alma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9222" name="Picture 6" descr="model alma ile ilgili görsel sonucu"/>
          <p:cNvPicPr>
            <a:picLocks noChangeAspect="1" noChangeArrowheads="1"/>
          </p:cNvPicPr>
          <p:nvPr/>
        </p:nvPicPr>
        <p:blipFill>
          <a:blip r:embed="rId2" cstate="print"/>
          <a:srcRect/>
          <a:stretch>
            <a:fillRect/>
          </a:stretch>
        </p:blipFill>
        <p:spPr bwMode="auto">
          <a:xfrm>
            <a:off x="2267744" y="3771941"/>
            <a:ext cx="4320480" cy="308605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0"/>
            <a:ext cx="8229600" cy="4525963"/>
          </a:xfrm>
        </p:spPr>
        <p:txBody>
          <a:bodyPr/>
          <a:lstStyle/>
          <a:p>
            <a:r>
              <a:rPr lang="tr-TR" dirty="0" smtClean="0">
                <a:solidFill>
                  <a:srgbClr val="FF0000"/>
                </a:solidFill>
              </a:rPr>
              <a:t>Duyusal Vizyon Geliştirme</a:t>
            </a:r>
            <a:r>
              <a:rPr lang="tr-TR" dirty="0" smtClean="0"/>
              <a:t>: Hedefinize ulaşmış olduğunuzu ve bu durumun size kazandırdığı avantajları hayal edin. Görüntü canlı olsun öyle ki bu görüntüyü hissedebildiğinizi koklayabildiğinizi duyabildiğinizi ve hatta dokunabildiğinizi varsayın. “Yapabileceğimi düşünüyorum” yerine “yapabileceğimi biliyorum” cümlesini kullanmayı deneyin. </a:t>
            </a:r>
            <a:endParaRPr lang="tr-TR" dirty="0"/>
          </a:p>
        </p:txBody>
      </p:sp>
      <p:pic>
        <p:nvPicPr>
          <p:cNvPr id="8194" name="Picture 2" descr="Duyusal Vizyon Geliştirme ile ilgili görsel sonucu"/>
          <p:cNvPicPr>
            <a:picLocks noChangeAspect="1" noChangeArrowheads="1"/>
          </p:cNvPicPr>
          <p:nvPr/>
        </p:nvPicPr>
        <p:blipFill>
          <a:blip r:embed="rId2" cstate="print"/>
          <a:srcRect/>
          <a:stretch>
            <a:fillRect/>
          </a:stretch>
        </p:blipFill>
        <p:spPr bwMode="auto">
          <a:xfrm>
            <a:off x="2339752" y="3999364"/>
            <a:ext cx="3816424" cy="285863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212976"/>
            <a:ext cx="8229600" cy="2913187"/>
          </a:xfrm>
        </p:spPr>
        <p:txBody>
          <a:bodyPr>
            <a:normAutofit lnSpcReduction="10000"/>
          </a:bodyPr>
          <a:lstStyle/>
          <a:p>
            <a:r>
              <a:rPr lang="tr-TR" dirty="0" smtClean="0">
                <a:solidFill>
                  <a:srgbClr val="FF0000"/>
                </a:solidFill>
              </a:rPr>
              <a:t>Eyleme Teşvik Eden Duygular</a:t>
            </a:r>
            <a:r>
              <a:rPr lang="tr-TR" dirty="0" smtClean="0"/>
              <a:t>: Canlandırdığınız görüntünün atomik bir doğası vardır ki bu sayede vücudunuzu bir başarma tutkusu kaplayacaktır. Bu tutkuyla artık bundan sonraki eylem aşamalarını gerçekleştirebilecek motivasyona sahipsiniz. </a:t>
            </a:r>
            <a:endParaRPr lang="tr-TR" dirty="0"/>
          </a:p>
        </p:txBody>
      </p:sp>
      <p:pic>
        <p:nvPicPr>
          <p:cNvPr id="7170" name="Picture 2" descr="motivasyon ile ilgili görsel sonucu"/>
          <p:cNvPicPr>
            <a:picLocks noChangeAspect="1" noChangeArrowheads="1"/>
          </p:cNvPicPr>
          <p:nvPr/>
        </p:nvPicPr>
        <p:blipFill>
          <a:blip r:embed="rId2" cstate="print"/>
          <a:srcRect/>
          <a:stretch>
            <a:fillRect/>
          </a:stretch>
        </p:blipFill>
        <p:spPr bwMode="auto">
          <a:xfrm>
            <a:off x="1619672" y="188640"/>
            <a:ext cx="5256584" cy="2943687"/>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
            <a:ext cx="8229600" cy="3212976"/>
          </a:xfrm>
        </p:spPr>
        <p:txBody>
          <a:bodyPr/>
          <a:lstStyle/>
          <a:p>
            <a:r>
              <a:rPr lang="tr-TR" dirty="0" smtClean="0">
                <a:solidFill>
                  <a:srgbClr val="FF0000"/>
                </a:solidFill>
              </a:rPr>
              <a:t>Planlama</a:t>
            </a:r>
            <a:r>
              <a:rPr lang="tr-TR" dirty="0" smtClean="0"/>
              <a:t>: Hedefinize ulaşabilmek için tam olarak nelere ihtiyacınız olduğunu ve bunun ne kadar zamanınızı alabileceğini belirleyin. Bu aşama tutkunuzun yakıtı olacak ve canlandırdığınız görüntünün elle tutulur bir plana dönüşmesine sebep olacaktır. </a:t>
            </a:r>
            <a:endParaRPr lang="tr-TR" dirty="0"/>
          </a:p>
        </p:txBody>
      </p:sp>
      <p:pic>
        <p:nvPicPr>
          <p:cNvPr id="6146" name="Picture 2" descr="planlama ile ilgili görsel sonucu"/>
          <p:cNvPicPr>
            <a:picLocks noChangeAspect="1" noChangeArrowheads="1"/>
          </p:cNvPicPr>
          <p:nvPr/>
        </p:nvPicPr>
        <p:blipFill>
          <a:blip r:embed="rId2" cstate="print"/>
          <a:srcRect/>
          <a:stretch>
            <a:fillRect/>
          </a:stretch>
        </p:blipFill>
        <p:spPr bwMode="auto">
          <a:xfrm>
            <a:off x="611560" y="2924943"/>
            <a:ext cx="6120680" cy="393472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916832"/>
            <a:ext cx="8229600" cy="4525963"/>
          </a:xfrm>
        </p:spPr>
        <p:txBody>
          <a:bodyPr>
            <a:normAutofit lnSpcReduction="10000"/>
          </a:bodyPr>
          <a:lstStyle/>
          <a:p>
            <a:r>
              <a:rPr lang="tr-TR" dirty="0" smtClean="0">
                <a:solidFill>
                  <a:srgbClr val="FF0000"/>
                </a:solidFill>
              </a:rPr>
              <a:t>Bilgi ve Beceri</a:t>
            </a:r>
            <a:r>
              <a:rPr lang="tr-TR" dirty="0" smtClean="0"/>
              <a:t>: </a:t>
            </a:r>
            <a:endParaRPr lang="tr-TR" dirty="0" smtClean="0"/>
          </a:p>
          <a:p>
            <a:pPr>
              <a:buNone/>
            </a:pPr>
            <a:r>
              <a:rPr lang="tr-TR" dirty="0" smtClean="0"/>
              <a:t>    Hedefe </a:t>
            </a:r>
            <a:r>
              <a:rPr lang="tr-TR" dirty="0" smtClean="0"/>
              <a:t>ulaşmak için bir plan hazırladığınızda bu planı uygulamak için gerekli olan bilgi ve becerileri de edinmeniz gerekir. Öncelikle bu konuda gereken her şeyi öğrenebileceğinizle ilgili özgüveninizi geliştirmelisiniz. Daha sonraları kazandığınız her beceriyle birlikte başaracağınıza dair olan inancınız artacak ve hedefinize daha yakın hissedeceksiniz.</a:t>
            </a:r>
            <a:endParaRPr lang="tr-TR" dirty="0"/>
          </a:p>
        </p:txBody>
      </p:sp>
      <p:sp>
        <p:nvSpPr>
          <p:cNvPr id="5122" name="AutoShape 2" descr="Bilgi ve Beceri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24" name="AutoShape 4" descr="Bilgi ve Beceri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26" name="AutoShape 6" descr="Bilgi ve Beceri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5128" name="Picture 8" descr="Bilgi ve Beceri ile ilgili görsel sonucu"/>
          <p:cNvPicPr>
            <a:picLocks noChangeAspect="1" noChangeArrowheads="1"/>
          </p:cNvPicPr>
          <p:nvPr/>
        </p:nvPicPr>
        <p:blipFill>
          <a:blip r:embed="rId2" cstate="print"/>
          <a:srcRect/>
          <a:stretch>
            <a:fillRect/>
          </a:stretch>
        </p:blipFill>
        <p:spPr bwMode="auto">
          <a:xfrm>
            <a:off x="4067944" y="0"/>
            <a:ext cx="3600400" cy="199756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9"/>
            <a:ext cx="8363272" cy="4176464"/>
          </a:xfrm>
        </p:spPr>
        <p:txBody>
          <a:bodyPr>
            <a:normAutofit fontScale="92500" lnSpcReduction="10000"/>
          </a:bodyPr>
          <a:lstStyle/>
          <a:p>
            <a:r>
              <a:rPr lang="tr-TR" dirty="0" smtClean="0">
                <a:solidFill>
                  <a:srgbClr val="FF0000"/>
                </a:solidFill>
              </a:rPr>
              <a:t>Zorluklarla Savaşmak Konusunda Göstereceğiniz Azim ve Dayanıklılık </a:t>
            </a:r>
            <a:r>
              <a:rPr lang="tr-TR" dirty="0" smtClean="0"/>
              <a:t>:</a:t>
            </a:r>
          </a:p>
          <a:p>
            <a:pPr>
              <a:buNone/>
            </a:pPr>
            <a:r>
              <a:rPr lang="tr-TR" dirty="0" smtClean="0"/>
              <a:t> </a:t>
            </a:r>
            <a:r>
              <a:rPr lang="tr-TR" dirty="0" smtClean="0"/>
              <a:t>  </a:t>
            </a:r>
            <a:r>
              <a:rPr lang="tr-TR" dirty="0" smtClean="0"/>
              <a:t> </a:t>
            </a:r>
            <a:r>
              <a:rPr lang="tr-TR" dirty="0" smtClean="0"/>
              <a:t>Azimli olmak vizyonundan vazgeçmemeyi ne kadar sürerse sürsün ve zor olursa olsun hedefe varılacağını düşünmeyi gerektirir. Zorluklarla baş etmek konusundaki dayanıklılık ise yenilgilere güçlüklere fiziksel ve duygusal acılara rağmen başarma azmini gösterebilmektir. </a:t>
            </a:r>
            <a:br>
              <a:rPr lang="tr-TR" dirty="0" smtClean="0"/>
            </a:br>
            <a:endParaRPr lang="tr-TR" dirty="0"/>
          </a:p>
        </p:txBody>
      </p:sp>
      <p:sp>
        <p:nvSpPr>
          <p:cNvPr id="4098" name="AutoShape 2" descr="motivasyon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4100" name="AutoShape 4" descr="motivasyon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4102" name="AutoShape 6" descr="motivasyon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4104" name="AutoShape 8" descr="motivasyon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4106" name="Picture 10" descr="İlgili resim"/>
          <p:cNvPicPr>
            <a:picLocks noChangeAspect="1" noChangeArrowheads="1"/>
          </p:cNvPicPr>
          <p:nvPr/>
        </p:nvPicPr>
        <p:blipFill>
          <a:blip r:embed="rId2" cstate="print"/>
          <a:srcRect/>
          <a:stretch>
            <a:fillRect/>
          </a:stretch>
        </p:blipFill>
        <p:spPr bwMode="auto">
          <a:xfrm>
            <a:off x="2195736" y="3710050"/>
            <a:ext cx="4392488" cy="314795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a:p>
        </p:txBody>
      </p:sp>
      <p:pic>
        <p:nvPicPr>
          <p:cNvPr id="31746" name="Picture 2" descr="hedef belirleme ile ilgili görsel sonucu"/>
          <p:cNvPicPr>
            <a:picLocks noChangeAspect="1" noChangeArrowheads="1"/>
          </p:cNvPicPr>
          <p:nvPr/>
        </p:nvPicPr>
        <p:blipFill>
          <a:blip r:embed="rId2" cstate="print"/>
          <a:srcRect/>
          <a:stretch>
            <a:fillRect/>
          </a:stretch>
        </p:blipFill>
        <p:spPr bwMode="auto">
          <a:xfrm>
            <a:off x="251520" y="0"/>
            <a:ext cx="8496944" cy="623731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Haydi şimdi sunumun başında belirttiğimiz başlıklara cevap verelim</a:t>
            </a:r>
            <a:br>
              <a:rPr lang="tr-TR" dirty="0" smtClean="0"/>
            </a:br>
            <a:endParaRPr lang="tr-TR" dirty="0"/>
          </a:p>
        </p:txBody>
      </p:sp>
      <p:sp>
        <p:nvSpPr>
          <p:cNvPr id="3" name="2 İçerik Yer Tutucusu"/>
          <p:cNvSpPr>
            <a:spLocks noGrp="1"/>
          </p:cNvSpPr>
          <p:nvPr>
            <p:ph idx="1"/>
          </p:nvPr>
        </p:nvSpPr>
        <p:spPr/>
        <p:txBody>
          <a:bodyPr/>
          <a:lstStyle/>
          <a:p>
            <a:endParaRPr lang="tr-TR" dirty="0"/>
          </a:p>
        </p:txBody>
      </p:sp>
      <p:pic>
        <p:nvPicPr>
          <p:cNvPr id="4" name="Picture 18" descr="özdenetim nedir kısaca bilgi slayt ile ilgili görsel sonucu"/>
          <p:cNvPicPr>
            <a:picLocks noChangeAspect="1" noChangeArrowheads="1"/>
          </p:cNvPicPr>
          <p:nvPr/>
        </p:nvPicPr>
        <p:blipFill>
          <a:blip r:embed="rId2" cstate="print"/>
          <a:srcRect/>
          <a:stretch>
            <a:fillRect/>
          </a:stretch>
        </p:blipFill>
        <p:spPr bwMode="auto">
          <a:xfrm>
            <a:off x="439708" y="1484784"/>
            <a:ext cx="8308756" cy="509088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1026" name="Picture 2" descr="özdenetim nedir kısaca bilgi slayt ile ilgili görsel sonucu"/>
          <p:cNvPicPr>
            <a:picLocks noChangeAspect="1" noChangeArrowheads="1"/>
          </p:cNvPicPr>
          <p:nvPr/>
        </p:nvPicPr>
        <p:blipFill>
          <a:blip r:embed="rId2" cstate="print"/>
          <a:srcRect/>
          <a:stretch>
            <a:fillRect/>
          </a:stretch>
        </p:blipFill>
        <p:spPr bwMode="auto">
          <a:xfrm>
            <a:off x="0" y="0"/>
            <a:ext cx="9144000" cy="684917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dirty="0"/>
          </a:p>
        </p:txBody>
      </p:sp>
      <p:sp>
        <p:nvSpPr>
          <p:cNvPr id="3" name="2 Alt Başlık"/>
          <p:cNvSpPr>
            <a:spLocks noGrp="1"/>
          </p:cNvSpPr>
          <p:nvPr>
            <p:ph type="subTitle" idx="1"/>
          </p:nvPr>
        </p:nvSpPr>
        <p:spPr/>
        <p:txBody>
          <a:bodyPr/>
          <a:lstStyle/>
          <a:p>
            <a:endParaRPr lang="tr-TR"/>
          </a:p>
        </p:txBody>
      </p:sp>
      <p:sp>
        <p:nvSpPr>
          <p:cNvPr id="5122" name="AutoShape 2" descr="özdenetim nedir kısaca bilgi slay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24" name="AutoShape 4" descr="özdenetim nedir kısaca bilgi slay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26" name="AutoShape 6" descr="özdenetim nedir kısaca bilgi slay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28" name="AutoShape 8" descr="özdenetim nedir kısaca bilgi slay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30" name="AutoShape 10" descr="özdenetim nedir kısaca bilgi slay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32" name="AutoShape 12" descr="özdenetim nedir kısaca bilgi slay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34" name="AutoShape 14" descr="özdenetim nedir kısaca bilgi slay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36" name="AutoShape 16" descr="özdenetim nedir kısaca bilgi slay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5138" name="Picture 18" descr="özdenetim nedir kısaca bilgi slayt ile ilgili görsel sonucu"/>
          <p:cNvPicPr>
            <a:picLocks noChangeAspect="1" noChangeArrowheads="1"/>
          </p:cNvPicPr>
          <p:nvPr/>
        </p:nvPicPr>
        <p:blipFill>
          <a:blip r:embed="rId2" cstate="print"/>
          <a:srcRect/>
          <a:stretch>
            <a:fillRect/>
          </a:stretch>
        </p:blipFill>
        <p:spPr bwMode="auto">
          <a:xfrm>
            <a:off x="395536" y="296513"/>
            <a:ext cx="8208912" cy="614876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064896" cy="45719"/>
          </a:xfrm>
        </p:spPr>
        <p:txBody>
          <a:bodyPr>
            <a:normAutofit fontScale="90000"/>
          </a:bodyPr>
          <a:lstStyle/>
          <a:p>
            <a:endParaRPr lang="tr-TR" dirty="0"/>
          </a:p>
        </p:txBody>
      </p:sp>
      <p:sp>
        <p:nvSpPr>
          <p:cNvPr id="3" name="2 İçerik Yer Tutucusu"/>
          <p:cNvSpPr>
            <a:spLocks noGrp="1"/>
          </p:cNvSpPr>
          <p:nvPr>
            <p:ph idx="1"/>
          </p:nvPr>
        </p:nvSpPr>
        <p:spPr>
          <a:xfrm>
            <a:off x="395536" y="3573016"/>
            <a:ext cx="8291264" cy="2553147"/>
          </a:xfrm>
        </p:spPr>
        <p:txBody>
          <a:bodyPr>
            <a:normAutofit fontScale="92500"/>
          </a:bodyPr>
          <a:lstStyle/>
          <a:p>
            <a:r>
              <a:rPr lang="tr-TR" dirty="0" smtClean="0"/>
              <a:t>İnsan sosyal ilişkiler kurmak zorunda olan bir varlıktır. İnsanların duygu ve düşüncelerinin davranış boyutunda ele alınması psikolojiyi oluşturur. İnsanın ruh halinin ve manevi dünyasının, maddi hayata yansıması bu şekildedir.</a:t>
            </a:r>
            <a:endParaRPr lang="tr-TR" dirty="0"/>
          </a:p>
        </p:txBody>
      </p:sp>
      <p:sp>
        <p:nvSpPr>
          <p:cNvPr id="2050" name="AutoShape 2" descr="özdenetim nedir kısaca bilgi slay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2" name="AutoShape 4" descr="özdenetim nedir kısaca bilgi slay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4" name="AutoShape 6" descr="İlgili resi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6" name="AutoShape 8" descr="İlgili resi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8" name="AutoShape 10" descr="İlgili resi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60" name="AutoShape 12" descr="İlgili resi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62" name="AutoShape 14" descr="İlgili resi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64" name="AutoShape 16" descr="özdenetim becerisi nasıl kazanılır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66" name="AutoShape 18" descr="özdenetim becerisi nasıl kazanılır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070" name="Picture 22" descr="özdenetim becerisi nasıl kazanılır ile ilgili görsel sonucu"/>
          <p:cNvPicPr>
            <a:picLocks noChangeAspect="1" noChangeArrowheads="1"/>
          </p:cNvPicPr>
          <p:nvPr/>
        </p:nvPicPr>
        <p:blipFill>
          <a:blip r:embed="rId2" cstate="print"/>
          <a:srcRect/>
          <a:stretch>
            <a:fillRect/>
          </a:stretch>
        </p:blipFill>
        <p:spPr bwMode="auto">
          <a:xfrm>
            <a:off x="2123728" y="332656"/>
            <a:ext cx="5012130" cy="303502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564904"/>
            <a:ext cx="8229600" cy="3561259"/>
          </a:xfrm>
        </p:spPr>
        <p:txBody>
          <a:bodyPr>
            <a:normAutofit fontScale="92500" lnSpcReduction="10000"/>
          </a:bodyPr>
          <a:lstStyle/>
          <a:p>
            <a:pPr fontAlgn="b"/>
            <a:r>
              <a:rPr lang="tr-TR" b="1" dirty="0" smtClean="0"/>
              <a:t>Özdenetim, zamanla kazanılan bir özelliktir. Bu biraz da tecrübeyle ve sosyal ilişkiler kurmakla ilgilidir. İnsanın iç dünyasını oluşturan ahlaki ve dini kurallardır. Bunlar var oldukça özdenetim kendiliğinden ortaya çıkar ve süreklilik kazanır.</a:t>
            </a:r>
            <a:endParaRPr lang="tr-TR" dirty="0" smtClean="0"/>
          </a:p>
          <a:p>
            <a:pPr fontAlgn="b"/>
            <a:r>
              <a:rPr lang="tr-TR" dirty="0" smtClean="0"/>
              <a:t>Özdenetimin kazanılmasıyla insan, sosyal hayatına daha olgun ve müreffeh devam edebilir. Böylece barış, huzur ve mutluluk içinde yaşayabilir.</a:t>
            </a:r>
          </a:p>
          <a:p>
            <a:endParaRPr lang="tr-TR" dirty="0"/>
          </a:p>
        </p:txBody>
      </p:sp>
      <p:sp>
        <p:nvSpPr>
          <p:cNvPr id="20482" name="AutoShape 2" descr="özdenetim becerisi nasıl kazanılır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484" name="AutoShape 4" descr="özdenetim becerisi nasıl kazanılır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0486" name="Picture 6" descr="özdenetim becerisi nasıl kazanılır ile ilgili görsel sonucu"/>
          <p:cNvPicPr>
            <a:picLocks noChangeAspect="1" noChangeArrowheads="1"/>
          </p:cNvPicPr>
          <p:nvPr/>
        </p:nvPicPr>
        <p:blipFill>
          <a:blip r:embed="rId2" cstate="print"/>
          <a:srcRect/>
          <a:stretch>
            <a:fillRect/>
          </a:stretch>
        </p:blipFill>
        <p:spPr bwMode="auto">
          <a:xfrm>
            <a:off x="2195736" y="-5444"/>
            <a:ext cx="3240360" cy="249355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3212976"/>
            <a:ext cx="9144000" cy="3312368"/>
          </a:xfrm>
        </p:spPr>
        <p:txBody>
          <a:bodyPr>
            <a:normAutofit fontScale="85000" lnSpcReduction="10000"/>
          </a:bodyPr>
          <a:lstStyle/>
          <a:p>
            <a:r>
              <a:rPr lang="tr-TR" dirty="0" smtClean="0"/>
              <a:t>Öz disiplin kazanmak için öncelikle kendi modelimizi çıkarmamız gerekir. Bu sebeple nasıl olmak istediğimizi belirleyip belirlediğimiz bu modele uygun davranmayı ve düşünmeyi seçmeliyiz. </a:t>
            </a:r>
            <a:br>
              <a:rPr lang="tr-TR" dirty="0" smtClean="0"/>
            </a:br>
            <a:r>
              <a:rPr lang="tr-TR" dirty="0" smtClean="0"/>
              <a:t>Öz disiplin konusunda atılacak en önemli adım haz duygusunu erteleyebilmeyi öğrenmektir. Hazzı erteleyebilmek gerçekten istediğimiz şey uğruna bekleyebilmeyi ilgili konuda gerçekten kararlı olmayı ve sabır edebilmeyi gerektirir.</a:t>
            </a:r>
            <a:endParaRPr lang="tr-TR" dirty="0"/>
          </a:p>
        </p:txBody>
      </p:sp>
      <p:sp>
        <p:nvSpPr>
          <p:cNvPr id="19458" name="AutoShape 2" descr="https://www.derszamani.net/wp-content/uploads/2017/03/s4-3.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9460" name="AutoShape 4" descr="https://www.derszamani.net/wp-content/uploads/2017/03/s4-3.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7" name="Picture 2" descr="özdenetim nedir kısaca bilgi slayt ile ilgili görsel sonucu"/>
          <p:cNvPicPr>
            <a:picLocks noChangeAspect="1" noChangeArrowheads="1"/>
          </p:cNvPicPr>
          <p:nvPr/>
        </p:nvPicPr>
        <p:blipFill>
          <a:blip r:embed="rId2" cstate="print"/>
          <a:srcRect/>
          <a:stretch>
            <a:fillRect/>
          </a:stretch>
        </p:blipFill>
        <p:spPr bwMode="auto">
          <a:xfrm>
            <a:off x="899592" y="260648"/>
            <a:ext cx="6624736" cy="287093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420888"/>
            <a:ext cx="8229600" cy="3705275"/>
          </a:xfrm>
        </p:spPr>
        <p:txBody>
          <a:bodyPr>
            <a:normAutofit lnSpcReduction="10000"/>
          </a:bodyPr>
          <a:lstStyle/>
          <a:p>
            <a:pPr>
              <a:buNone/>
            </a:pPr>
            <a:r>
              <a:rPr lang="tr-TR" dirty="0" smtClean="0"/>
              <a:t>   Eğer </a:t>
            </a:r>
            <a:r>
              <a:rPr lang="tr-TR" dirty="0" smtClean="0"/>
              <a:t>bu savaşı vermezsek vazgeçersek ya da ertelersek doyurulmayan bu istek tekrar tekrar canlanacak ve bizi rahatsız edecektir. </a:t>
            </a:r>
            <a:br>
              <a:rPr lang="tr-TR" dirty="0" smtClean="0"/>
            </a:br>
            <a:r>
              <a:rPr lang="tr-TR" dirty="0" smtClean="0"/>
              <a:t>Bu konuda bize düşen önceliklerimizi belirlemek ve kişisel hedeflerimizle ilgili bir vizyon yaratmaktır. Sonrasında iç gözümüz sürekli vizyonumuzun üstünde olmalı ve asla istenilenden daha azına razı olunmamalıdır. </a:t>
            </a:r>
            <a:endParaRPr lang="tr-TR" dirty="0"/>
          </a:p>
        </p:txBody>
      </p:sp>
      <p:pic>
        <p:nvPicPr>
          <p:cNvPr id="13316" name="Picture 4" descr="çocukta öz denetim  ile ilgili görsel sonucu"/>
          <p:cNvPicPr>
            <a:picLocks noChangeAspect="1" noChangeArrowheads="1"/>
          </p:cNvPicPr>
          <p:nvPr/>
        </p:nvPicPr>
        <p:blipFill>
          <a:blip r:embed="rId2" cstate="print"/>
          <a:srcRect/>
          <a:stretch>
            <a:fillRect/>
          </a:stretch>
        </p:blipFill>
        <p:spPr bwMode="auto">
          <a:xfrm>
            <a:off x="971600" y="188640"/>
            <a:ext cx="7128792" cy="216024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332656"/>
            <a:ext cx="8229600" cy="2476872"/>
          </a:xfrm>
        </p:spPr>
        <p:txBody>
          <a:bodyPr>
            <a:normAutofit fontScale="92500"/>
          </a:bodyPr>
          <a:lstStyle/>
          <a:p>
            <a:r>
              <a:rPr lang="tr-TR" dirty="0" smtClean="0"/>
              <a:t>Kendimizi olumlu yönde değiştirebilmek elimizde ve bu konuda geçmişte yaşanılanların hiçbir önemi yok!!! Yani değişmek için geçmişi silmeye çalışmak ya da yarını beklemek gerekmiyor...J </a:t>
            </a:r>
            <a:br>
              <a:rPr lang="tr-TR" dirty="0" smtClean="0"/>
            </a:br>
            <a:endParaRPr lang="tr-TR" dirty="0"/>
          </a:p>
        </p:txBody>
      </p:sp>
      <p:pic>
        <p:nvPicPr>
          <p:cNvPr id="4" name="Picture 2" descr="çocukta öz denetim  ile ilgili görsel sonucu"/>
          <p:cNvPicPr>
            <a:picLocks noChangeAspect="1" noChangeArrowheads="1"/>
          </p:cNvPicPr>
          <p:nvPr/>
        </p:nvPicPr>
        <p:blipFill>
          <a:blip r:embed="rId2" cstate="print"/>
          <a:srcRect/>
          <a:stretch>
            <a:fillRect/>
          </a:stretch>
        </p:blipFill>
        <p:spPr bwMode="auto">
          <a:xfrm>
            <a:off x="2627784" y="2371511"/>
            <a:ext cx="3672408" cy="448648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51520" y="1"/>
            <a:ext cx="8206680" cy="1340767"/>
          </a:xfrm>
        </p:spPr>
        <p:txBody>
          <a:bodyPr/>
          <a:lstStyle/>
          <a:p>
            <a:r>
              <a:rPr lang="tr-TR" dirty="0" smtClean="0"/>
              <a:t> BİR MOTİVASYON MODELİ</a:t>
            </a:r>
            <a:endParaRPr lang="tr-TR" dirty="0"/>
          </a:p>
        </p:txBody>
      </p:sp>
      <p:sp>
        <p:nvSpPr>
          <p:cNvPr id="3" name="2 Alt Başlık"/>
          <p:cNvSpPr>
            <a:spLocks noGrp="1"/>
          </p:cNvSpPr>
          <p:nvPr>
            <p:ph type="subTitle" idx="1"/>
          </p:nvPr>
        </p:nvSpPr>
        <p:spPr>
          <a:xfrm>
            <a:off x="611560" y="980728"/>
            <a:ext cx="8064896" cy="4658072"/>
          </a:xfrm>
        </p:spPr>
        <p:txBody>
          <a:bodyPr>
            <a:normAutofit/>
          </a:bodyPr>
          <a:lstStyle/>
          <a:p>
            <a:pPr algn="l"/>
            <a:r>
              <a:rPr lang="tr-TR" dirty="0" smtClean="0">
                <a:solidFill>
                  <a:srgbClr val="FF0000"/>
                </a:solidFill>
              </a:rPr>
              <a:t>Hedef </a:t>
            </a:r>
            <a:r>
              <a:rPr lang="tr-TR" dirty="0" smtClean="0">
                <a:solidFill>
                  <a:srgbClr val="FF0000"/>
                </a:solidFill>
              </a:rPr>
              <a:t>Belirleme</a:t>
            </a:r>
          </a:p>
          <a:p>
            <a:pPr algn="l"/>
            <a:r>
              <a:rPr lang="tr-TR" dirty="0" smtClean="0">
                <a:solidFill>
                  <a:srgbClr val="FF0000"/>
                </a:solidFill>
              </a:rPr>
              <a:t>Modelleme</a:t>
            </a:r>
            <a:endParaRPr lang="tr-TR" dirty="0" smtClean="0">
              <a:solidFill>
                <a:srgbClr val="FF0000"/>
              </a:solidFill>
            </a:endParaRPr>
          </a:p>
          <a:p>
            <a:pPr algn="l"/>
            <a:r>
              <a:rPr lang="tr-TR" dirty="0" smtClean="0">
                <a:solidFill>
                  <a:srgbClr val="FF0000"/>
                </a:solidFill>
              </a:rPr>
              <a:t>Duyusal Vizyon </a:t>
            </a:r>
            <a:r>
              <a:rPr lang="tr-TR" dirty="0" smtClean="0">
                <a:solidFill>
                  <a:srgbClr val="FF0000"/>
                </a:solidFill>
              </a:rPr>
              <a:t>Geliştirme</a:t>
            </a:r>
            <a:endParaRPr lang="tr-TR" dirty="0" smtClean="0">
              <a:solidFill>
                <a:srgbClr val="FF0000"/>
              </a:solidFill>
            </a:endParaRPr>
          </a:p>
          <a:p>
            <a:pPr algn="l"/>
            <a:r>
              <a:rPr lang="tr-TR" dirty="0" smtClean="0">
                <a:solidFill>
                  <a:srgbClr val="FF0000"/>
                </a:solidFill>
              </a:rPr>
              <a:t>Eyleme Teşvik Eden Duygular</a:t>
            </a:r>
          </a:p>
          <a:p>
            <a:pPr algn="l"/>
            <a:r>
              <a:rPr lang="tr-TR" dirty="0" smtClean="0">
                <a:solidFill>
                  <a:srgbClr val="FF0000"/>
                </a:solidFill>
              </a:rPr>
              <a:t>Planlama</a:t>
            </a:r>
          </a:p>
          <a:p>
            <a:pPr algn="l"/>
            <a:r>
              <a:rPr lang="tr-TR" dirty="0" smtClean="0">
                <a:solidFill>
                  <a:srgbClr val="FF0000"/>
                </a:solidFill>
              </a:rPr>
              <a:t>Bilgi ve Beceri</a:t>
            </a:r>
          </a:p>
          <a:p>
            <a:pPr algn="l"/>
            <a:r>
              <a:rPr lang="tr-TR" dirty="0" smtClean="0">
                <a:solidFill>
                  <a:srgbClr val="FF0000"/>
                </a:solidFill>
              </a:rPr>
              <a:t>Zorluklarla Savaşmak Konusunda Göstereceğiniz Azim ve Dayanıklılık</a:t>
            </a:r>
            <a:endParaRPr lang="tr-TR" dirty="0">
              <a:solidFill>
                <a:srgbClr val="FF0000"/>
              </a:solidFill>
            </a:endParaRPr>
          </a:p>
        </p:txBody>
      </p:sp>
      <p:sp>
        <p:nvSpPr>
          <p:cNvPr id="5122" name="AutoShape 2" descr="özdenetim nedir kısaca bilgi slay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24" name="AutoShape 4" descr="özdenetim nedir kısaca bilgi slay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26" name="AutoShape 6" descr="özdenetim nedir kısaca bilgi slay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28" name="AutoShape 8" descr="özdenetim nedir kısaca bilgi slay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30" name="AutoShape 10" descr="özdenetim nedir kısaca bilgi slay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32" name="AutoShape 12" descr="özdenetim nedir kısaca bilgi slay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34" name="AutoShape 14" descr="özdenetim nedir kısaca bilgi slay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36" name="AutoShape 16" descr="özdenetim nedir kısaca bilgi slay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6" name="AutoShape 2" descr="kukla oynatma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kukla oynatma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1270" name="Picture 6" descr="kukla oynatma ile ilgili görsel sonucu"/>
          <p:cNvPicPr>
            <a:picLocks noChangeAspect="1" noChangeArrowheads="1"/>
          </p:cNvPicPr>
          <p:nvPr/>
        </p:nvPicPr>
        <p:blipFill>
          <a:blip r:embed="rId2" cstate="print"/>
          <a:srcRect/>
          <a:stretch>
            <a:fillRect/>
          </a:stretch>
        </p:blipFill>
        <p:spPr bwMode="auto">
          <a:xfrm>
            <a:off x="6145484" y="908720"/>
            <a:ext cx="2998516" cy="374441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9"/>
            <a:ext cx="8229600" cy="3168352"/>
          </a:xfrm>
        </p:spPr>
        <p:txBody>
          <a:bodyPr>
            <a:normAutofit fontScale="92500" lnSpcReduction="10000"/>
          </a:bodyPr>
          <a:lstStyle/>
          <a:p>
            <a:r>
              <a:rPr lang="tr-TR" dirty="0" smtClean="0">
                <a:solidFill>
                  <a:srgbClr val="FF0000"/>
                </a:solidFill>
              </a:rPr>
              <a:t>Hedef Belirleme</a:t>
            </a:r>
            <a:r>
              <a:rPr lang="tr-TR" dirty="0" smtClean="0"/>
              <a:t>:</a:t>
            </a:r>
          </a:p>
          <a:p>
            <a:pPr>
              <a:buNone/>
            </a:pPr>
            <a:r>
              <a:rPr lang="tr-TR" dirty="0" smtClean="0"/>
              <a:t> </a:t>
            </a:r>
            <a:r>
              <a:rPr lang="tr-TR" dirty="0" smtClean="0"/>
              <a:t> </a:t>
            </a:r>
            <a:r>
              <a:rPr lang="tr-TR" dirty="0" smtClean="0"/>
              <a:t> </a:t>
            </a:r>
            <a:r>
              <a:rPr lang="tr-TR" dirty="0" smtClean="0"/>
              <a:t>Tam olarak ne istediğinizi açık bir şekilde belirleyin. Böyle yapmak sizin bu uğurda çaba gösterme isteğinize temel olacaktır. Daha sonraları konuyla ilgili duygu ve dürtüleriniz arttıkça bu kıvılcım büyüyecek tutkulu bir ateşe dön üşecektir.</a:t>
            </a:r>
            <a:endParaRPr lang="tr-TR" dirty="0"/>
          </a:p>
        </p:txBody>
      </p:sp>
      <p:pic>
        <p:nvPicPr>
          <p:cNvPr id="10242" name="Picture 2" descr="hedef belirleme ile ilgili görsel sonucu"/>
          <p:cNvPicPr>
            <a:picLocks noChangeAspect="1" noChangeArrowheads="1"/>
          </p:cNvPicPr>
          <p:nvPr/>
        </p:nvPicPr>
        <p:blipFill>
          <a:blip r:embed="rId2" cstate="print"/>
          <a:srcRect/>
          <a:stretch>
            <a:fillRect/>
          </a:stretch>
        </p:blipFill>
        <p:spPr bwMode="auto">
          <a:xfrm>
            <a:off x="827584" y="3429000"/>
            <a:ext cx="7799020" cy="3168352"/>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412</Words>
  <Application>Microsoft Office PowerPoint</Application>
  <PresentationFormat>Ekran Gösterisi (4:3)</PresentationFormat>
  <Paragraphs>26</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Slayt 1</vt:lpstr>
      <vt:lpstr>Slayt 2</vt:lpstr>
      <vt:lpstr>Slayt 3</vt:lpstr>
      <vt:lpstr>Slayt 4</vt:lpstr>
      <vt:lpstr>Slayt 5</vt:lpstr>
      <vt:lpstr>Slayt 6</vt:lpstr>
      <vt:lpstr>Slayt 7</vt:lpstr>
      <vt:lpstr> BİR MOTİVASYON MODELİ</vt:lpstr>
      <vt:lpstr>Slayt 9</vt:lpstr>
      <vt:lpstr>Slayt 10</vt:lpstr>
      <vt:lpstr>Slayt 11</vt:lpstr>
      <vt:lpstr>Slayt 12</vt:lpstr>
      <vt:lpstr>Slayt 13</vt:lpstr>
      <vt:lpstr>Slayt 14</vt:lpstr>
      <vt:lpstr>Slayt 15</vt:lpstr>
      <vt:lpstr>Slayt 16</vt:lpstr>
      <vt:lpstr> Haydi şimdi sunumun başında belirttiğimiz başlıklara cevap verelim </vt:lpstr>
      <vt:lpstr>Slayt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Windows-XP</cp:lastModifiedBy>
  <cp:revision>10</cp:revision>
  <dcterms:modified xsi:type="dcterms:W3CDTF">2019-03-07T07:27:31Z</dcterms:modified>
</cp:coreProperties>
</file>