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420" autoAdjust="0"/>
  </p:normalViewPr>
  <p:slideViewPr>
    <p:cSldViewPr>
      <p:cViewPr varScale="1">
        <p:scale>
          <a:sx n="63" d="100"/>
          <a:sy n="63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 </a:t>
            </a:r>
            <a:r>
              <a:rPr lang="tr-TR" b="1" dirty="0" smtClean="0"/>
              <a:t>PSİKOSOSYAL DESTEK </a:t>
            </a:r>
            <a:r>
              <a:rPr lang="tr-TR" b="1" dirty="0" err="1" smtClean="0"/>
              <a:t>EĞİTİMi</a:t>
            </a:r>
            <a:endParaRPr lang="tr-TR" dirty="0"/>
          </a:p>
        </p:txBody>
      </p:sp>
      <p:sp>
        <p:nvSpPr>
          <p:cNvPr id="21506" name="AutoShape 2" descr="psikolojik dest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08" name="AutoShape 4" descr="psikolojik dest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0" name="AutoShape 6" descr="psikolojik dest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2" name="AutoShape 8" descr="psikolojik dest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14" name="Picture 10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06854"/>
            <a:ext cx="4320480" cy="3568333"/>
          </a:xfrm>
          <a:prstGeom prst="rect">
            <a:avLst/>
          </a:prstGeom>
          <a:noFill/>
        </p:spPr>
      </p:pic>
      <p:pic>
        <p:nvPicPr>
          <p:cNvPr id="21516" name="Picture 12" descr="psikolojik deste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8"/>
            <a:ext cx="3272780" cy="229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TRAVMATİK OLAYDAN ETKİLENMEYİ BELİRLEYEN ETMENLER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Aşırı durumlara tanık olma</a:t>
            </a:r>
          </a:p>
          <a:p>
            <a:pPr>
              <a:buNone/>
            </a:pPr>
            <a:r>
              <a:rPr lang="tr-TR" dirty="0" smtClean="0"/>
              <a:t>Stres yaratan durumlara maruz kalma süresi</a:t>
            </a:r>
          </a:p>
          <a:p>
            <a:pPr>
              <a:buNone/>
            </a:pPr>
            <a:r>
              <a:rPr lang="tr-TR" dirty="0" smtClean="0"/>
              <a:t>Yaşamın tehlikede olduğunu düşünme</a:t>
            </a:r>
          </a:p>
          <a:p>
            <a:pPr>
              <a:buNone/>
            </a:pPr>
            <a:r>
              <a:rPr lang="tr-TR" dirty="0" smtClean="0"/>
              <a:t>Stresle başa çıkma gücü</a:t>
            </a:r>
          </a:p>
          <a:p>
            <a:pPr>
              <a:buNone/>
            </a:pPr>
            <a:r>
              <a:rPr lang="tr-TR" dirty="0" smtClean="0"/>
              <a:t>Sosyal desteğin doğası ve derecesi.</a:t>
            </a:r>
          </a:p>
          <a:p>
            <a:pPr>
              <a:buNone/>
            </a:pPr>
            <a:r>
              <a:rPr lang="tr-TR" dirty="0" smtClean="0"/>
              <a:t>Anne babanın etkilenme düzeyi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2290" name="Picture 2" descr="psikolojik dest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537" y="2060848"/>
            <a:ext cx="3758463" cy="263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 </a:t>
            </a:r>
            <a:r>
              <a:rPr lang="tr-TR" b="1" dirty="0" smtClean="0"/>
              <a:t>İnanç Sistemindeki Değişiklikler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YAŞAM İÇİN GEREKLİ OLAN İNANÇLAR</a:t>
            </a:r>
          </a:p>
          <a:p>
            <a:pPr>
              <a:buNone/>
            </a:pPr>
            <a:r>
              <a:rPr lang="tr-TR" dirty="0" smtClean="0"/>
              <a:t>Dünya güvenli bir yerdir.</a:t>
            </a:r>
          </a:p>
          <a:p>
            <a:pPr>
              <a:buNone/>
            </a:pPr>
            <a:r>
              <a:rPr lang="tr-TR" dirty="0" smtClean="0"/>
              <a:t>Dünya adildir.</a:t>
            </a:r>
          </a:p>
          <a:p>
            <a:pPr>
              <a:buNone/>
            </a:pPr>
            <a:r>
              <a:rPr lang="tr-TR" dirty="0" smtClean="0"/>
              <a:t>Ben değerliyim.</a:t>
            </a:r>
          </a:p>
          <a:p>
            <a:pPr>
              <a:buNone/>
            </a:pPr>
            <a:r>
              <a:rPr lang="tr-TR" dirty="0" smtClean="0"/>
              <a:t>Kötü olaylar benim başıma gelmez.</a:t>
            </a:r>
          </a:p>
          <a:p>
            <a:pPr>
              <a:buNone/>
            </a:pPr>
            <a:r>
              <a:rPr lang="tr-TR" dirty="0" smtClean="0"/>
              <a:t>Evim en güvenli yerdir. (çocuklarda)</a:t>
            </a:r>
          </a:p>
          <a:p>
            <a:pPr>
              <a:buNone/>
            </a:pPr>
            <a:r>
              <a:rPr lang="tr-TR" dirty="0" smtClean="0"/>
              <a:t>Benimle ilgilenecekler. (çocuklarda)</a:t>
            </a:r>
          </a:p>
          <a:p>
            <a:pPr>
              <a:buNone/>
            </a:pPr>
            <a:r>
              <a:rPr lang="tr-TR" dirty="0" smtClean="0"/>
              <a:t>Bana bakan yetişkinler beni koruyacaklar. (çocuklarda)</a:t>
            </a:r>
            <a:endParaRPr lang="tr-TR" dirty="0"/>
          </a:p>
        </p:txBody>
      </p:sp>
      <p:pic>
        <p:nvPicPr>
          <p:cNvPr id="11266" name="Picture 2" descr="psikolojik dest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632318" cy="185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Sarsılan İnançlar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 Güvende değilim ve bir daha asla güvende olmayacağım.</a:t>
            </a:r>
          </a:p>
          <a:p>
            <a:pPr>
              <a:buNone/>
            </a:pPr>
            <a:r>
              <a:rPr lang="tr-TR" dirty="0" smtClean="0"/>
              <a:t>Kendi evim ve başka hiç bir yer benim için güvenli değil.</a:t>
            </a:r>
          </a:p>
          <a:p>
            <a:pPr>
              <a:buNone/>
            </a:pPr>
            <a:r>
              <a:rPr lang="tr-TR" dirty="0" smtClean="0"/>
              <a:t>Benim dünyam acımasız bir dünya ve bu dünyada neler olacağını önceden kestirmek imkansız.</a:t>
            </a:r>
          </a:p>
          <a:p>
            <a:pPr>
              <a:buNone/>
            </a:pPr>
            <a:r>
              <a:rPr lang="tr-TR" dirty="0" smtClean="0"/>
              <a:t>Kimse benimle gerçekten ilgilenemez; artık yalnızım.</a:t>
            </a:r>
          </a:p>
          <a:p>
            <a:pPr>
              <a:buNone/>
            </a:pPr>
            <a:r>
              <a:rPr lang="tr-TR" dirty="0" smtClean="0"/>
              <a:t>Tehlikelerden korunmam mümkün değil.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 Sarsılan İnançlar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İyi bir insan olmadığım için, kendimi böyle güvencesiz ve çaresiz hissetmeyi hak ediyorum. Bu felaket benim yüzümden oldu. </a:t>
            </a:r>
          </a:p>
          <a:p>
            <a:pPr>
              <a:buNone/>
            </a:pPr>
            <a:r>
              <a:rPr lang="tr-TR" dirty="0" smtClean="0"/>
              <a:t>    Ben kötüyüm ve bu yıkım da bana verilmiş bir ceza. </a:t>
            </a:r>
          </a:p>
          <a:p>
            <a:pPr>
              <a:buNone/>
            </a:pPr>
            <a:r>
              <a:rPr lang="tr-TR" dirty="0" smtClean="0"/>
              <a:t>    Bu bir daha olacak ve benim elimden hiçbir şey gelmeyecek</a:t>
            </a:r>
            <a:endParaRPr lang="tr-TR" dirty="0"/>
          </a:p>
        </p:txBody>
      </p:sp>
      <p:pic>
        <p:nvPicPr>
          <p:cNvPr id="9220" name="Picture 4" descr="trav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50449"/>
            <a:ext cx="3456384" cy="210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Sosyal Etkiler Yer ve düzen değişikliği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 </a:t>
            </a:r>
            <a:r>
              <a:rPr lang="tr-TR" dirty="0" smtClean="0"/>
              <a:t>Ev, iş ve okul kaybı</a:t>
            </a:r>
          </a:p>
          <a:p>
            <a:r>
              <a:rPr lang="tr-TR" dirty="0" smtClean="0"/>
              <a:t>Komşuluk ve arkadaşlık kaybı</a:t>
            </a:r>
          </a:p>
          <a:p>
            <a:r>
              <a:rPr lang="tr-TR" dirty="0" smtClean="0"/>
              <a:t>Maddi kayıplar</a:t>
            </a:r>
          </a:p>
          <a:p>
            <a:r>
              <a:rPr lang="tr-TR" dirty="0" smtClean="0"/>
              <a:t>Alışkanlıkların kaybı</a:t>
            </a:r>
            <a:endParaRPr lang="tr-TR" dirty="0"/>
          </a:p>
        </p:txBody>
      </p:sp>
      <p:pic>
        <p:nvPicPr>
          <p:cNvPr id="7170" name="Picture 2" descr="psikolojik dest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21088"/>
            <a:ext cx="5400600" cy="2448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TRAVMADAN SONRA NORMAL YAŞAMA DÖNMEDE OKULUN ROLÜ VE ÖNEMİ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6372200" cy="49294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Okullar afetten sonra yıkılmış veya hasar görmüş olsalar bile,normalliği temsil eden ve eğitim yoluyla normal yaşama geri dönmeyi kolaylaştıran önemli kurumlardır.</a:t>
            </a:r>
          </a:p>
          <a:p>
            <a:pPr>
              <a:buNone/>
            </a:pPr>
            <a:r>
              <a:rPr lang="tr-TR" dirty="0" smtClean="0"/>
              <a:t>    Çocukların oyun ve etkinliklere katılması ihtiyaç duydukları SÜREKLİLİK,DEĞİŞMEZLİK ,NORMALLİK hissinin oluşmasına yardımcı olur.Mutlu ve sağlıklı büyümelerine yardımcı olacak öğrenme ve gelişme ortamı yaratırlar 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Picture 2" descr="psikolojik dest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331" y="2060848"/>
            <a:ext cx="273166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Ruhsal Sorunlarla </a:t>
            </a:r>
            <a:r>
              <a:rPr lang="tr-TR" b="1" dirty="0" err="1" smtClean="0"/>
              <a:t>Başetme</a:t>
            </a:r>
            <a:r>
              <a:rPr lang="tr-TR" b="1" dirty="0" smtClean="0"/>
              <a:t> Yolları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Süreklilik ve bütünlük duygusunu onarmak</a:t>
            </a:r>
          </a:p>
          <a:p>
            <a:pPr>
              <a:buNone/>
            </a:pPr>
            <a:r>
              <a:rPr lang="tr-TR" dirty="0" smtClean="0"/>
              <a:t>Fiziksel açıdan kuvvetli olabilmek</a:t>
            </a:r>
          </a:p>
          <a:p>
            <a:pPr>
              <a:buNone/>
            </a:pPr>
            <a:r>
              <a:rPr lang="tr-TR" dirty="0" smtClean="0"/>
              <a:t>Duygusal açıdan toparlanabilmek</a:t>
            </a:r>
          </a:p>
          <a:p>
            <a:pPr>
              <a:buNone/>
            </a:pPr>
            <a:r>
              <a:rPr lang="tr-TR" dirty="0" smtClean="0"/>
              <a:t>Düşünceleri toparlamak</a:t>
            </a:r>
          </a:p>
          <a:p>
            <a:pPr>
              <a:buNone/>
            </a:pPr>
            <a:r>
              <a:rPr lang="tr-TR" dirty="0" smtClean="0"/>
              <a:t>Davranışları gözden geçirmek</a:t>
            </a:r>
            <a:endParaRPr lang="tr-TR" dirty="0"/>
          </a:p>
        </p:txBody>
      </p:sp>
      <p:pic>
        <p:nvPicPr>
          <p:cNvPr id="4" name="Picture 2" descr="trav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603" y="4422062"/>
            <a:ext cx="4676397" cy="243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3730426"/>
          </a:xfrm>
        </p:spPr>
        <p:txBody>
          <a:bodyPr>
            <a:normAutofit/>
          </a:bodyPr>
          <a:lstStyle/>
          <a:p>
            <a:r>
              <a:rPr lang="tr-TR" b="1" dirty="0" smtClean="0"/>
              <a:t>Travmalarla </a:t>
            </a:r>
            <a:r>
              <a:rPr lang="tr-TR" b="1" dirty="0" err="1" smtClean="0"/>
              <a:t>Başetmede</a:t>
            </a:r>
            <a:r>
              <a:rPr lang="tr-TR" b="1" dirty="0" smtClean="0"/>
              <a:t> Kullanılabilecek Davranışsal ve Bilişsel Yöntemler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5122" name="Picture 2" descr="bilişsel yöntem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642570" cy="338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DAVRANIŞSAL YÖNTEMLER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tr-TR" dirty="0" smtClean="0"/>
              <a:t>Kas gevşetme, </a:t>
            </a:r>
          </a:p>
          <a:p>
            <a:r>
              <a:rPr lang="tr-TR" dirty="0" smtClean="0"/>
              <a:t>Zihni dinlendirme ve derin nefes egzersizleri yapma,</a:t>
            </a:r>
          </a:p>
          <a:p>
            <a:r>
              <a:rPr lang="tr-TR" dirty="0" smtClean="0"/>
              <a:t>Boş zamanları keyifli etkinliklerle geçirme,</a:t>
            </a:r>
          </a:p>
          <a:p>
            <a:r>
              <a:rPr lang="tr-TR" dirty="0" smtClean="0"/>
              <a:t>Fiziksel egzersiz yapma</a:t>
            </a:r>
            <a:endParaRPr lang="tr-TR" dirty="0"/>
          </a:p>
        </p:txBody>
      </p:sp>
      <p:pic>
        <p:nvPicPr>
          <p:cNvPr id="4098" name="Picture 2" descr="travma sonra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032448" cy="270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BİLİŞSEL YÖNTEMLER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Endişe ve üzüntünün yaşandığı süreyi sınırlı tutmak,</a:t>
            </a:r>
          </a:p>
          <a:p>
            <a:r>
              <a:rPr lang="tr-TR" dirty="0" smtClean="0"/>
              <a:t>Olumsuz düşünceler geldiğinde bunlara engel olmak,</a:t>
            </a:r>
          </a:p>
          <a:p>
            <a:r>
              <a:rPr lang="tr-TR" dirty="0" smtClean="0"/>
              <a:t>Bulundukları çevrede kendi durumuyla diğer insanlar arasında olumlu karşılaştırmalar yapmak,</a:t>
            </a:r>
          </a:p>
          <a:p>
            <a:r>
              <a:rPr lang="tr-TR" dirty="0" smtClean="0"/>
              <a:t>Mevcut durumun olumlu taraflarını düşünmek.</a:t>
            </a:r>
          </a:p>
          <a:p>
            <a:r>
              <a:rPr lang="tr-TR" dirty="0" smtClean="0"/>
              <a:t>İrrasyonel düşünce kalıplarının rasyonele getirilmesi</a:t>
            </a:r>
            <a:endParaRPr lang="tr-TR" dirty="0"/>
          </a:p>
        </p:txBody>
      </p:sp>
      <p:sp>
        <p:nvSpPr>
          <p:cNvPr id="3074" name="AutoShape 2" descr="bilişsel yönteml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6" name="AutoShape 4" descr="bilişsel yönteml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bilişsel yöntem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6440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Psikoeğitim</a:t>
            </a:r>
            <a:r>
              <a:rPr lang="tr-TR" b="1" dirty="0" smtClean="0"/>
              <a:t> Programının Uygulama Şeması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*Özel Eğitim ve Rehberlik Hizmetleri Genel Müdürlüğü İl </a:t>
            </a:r>
            <a:r>
              <a:rPr lang="tr-TR" dirty="0" err="1" smtClean="0"/>
              <a:t>Psikososyal</a:t>
            </a:r>
            <a:r>
              <a:rPr lang="tr-TR" dirty="0" smtClean="0"/>
              <a:t> Müdahale Hizmetleri Ekibi/RAM</a:t>
            </a:r>
          </a:p>
          <a:p>
            <a:pPr>
              <a:buNone/>
            </a:pPr>
            <a:r>
              <a:rPr lang="tr-TR" dirty="0" smtClean="0"/>
              <a:t>*Uzman Ekip</a:t>
            </a:r>
          </a:p>
          <a:p>
            <a:pPr>
              <a:buNone/>
            </a:pPr>
            <a:r>
              <a:rPr lang="tr-TR" dirty="0" smtClean="0"/>
              <a:t>*Psikolojik Danışmanlar</a:t>
            </a:r>
          </a:p>
          <a:p>
            <a:pPr>
              <a:buNone/>
            </a:pPr>
            <a:r>
              <a:rPr lang="tr-TR" dirty="0" smtClean="0"/>
              <a:t>*Okul Ekipleri</a:t>
            </a:r>
          </a:p>
          <a:p>
            <a:pPr>
              <a:buNone/>
            </a:pPr>
            <a:r>
              <a:rPr lang="tr-TR" dirty="0" smtClean="0"/>
              <a:t>*Öğretmenler</a:t>
            </a:r>
          </a:p>
          <a:p>
            <a:pPr>
              <a:buNone/>
            </a:pPr>
            <a:r>
              <a:rPr lang="tr-TR" dirty="0" smtClean="0"/>
              <a:t>*Ana-babalar</a:t>
            </a:r>
          </a:p>
          <a:p>
            <a:pPr>
              <a:buNone/>
            </a:pPr>
            <a:r>
              <a:rPr lang="tr-TR" dirty="0" smtClean="0"/>
              <a:t>*Öğrenciler</a:t>
            </a:r>
            <a:endParaRPr lang="tr-TR" dirty="0"/>
          </a:p>
        </p:txBody>
      </p:sp>
      <p:pic>
        <p:nvPicPr>
          <p:cNvPr id="20482" name="Picture 2" descr="psikolojik dest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24332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Travmatik</a:t>
            </a:r>
            <a:r>
              <a:rPr lang="tr-TR" b="1" dirty="0" smtClean="0"/>
              <a:t> Yas Süreci NORMAL OLMAYAN YAS SÜRECİ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 Süre beklenenden uzun olabilir,</a:t>
            </a:r>
          </a:p>
          <a:p>
            <a:r>
              <a:rPr lang="tr-TR" dirty="0" smtClean="0"/>
              <a:t>Kişi kaybın ardından kendini öldürmek isteyebilir,</a:t>
            </a:r>
          </a:p>
          <a:p>
            <a:r>
              <a:rPr lang="tr-TR" dirty="0" smtClean="0"/>
              <a:t>Kişinin gerçekle bağlantısı kopabilir,</a:t>
            </a:r>
          </a:p>
          <a:p>
            <a:r>
              <a:rPr lang="tr-TR" dirty="0" smtClean="0"/>
              <a:t>Hayal görme veya normalde olmayan sesleri işitme vb. görülebilir,</a:t>
            </a:r>
          </a:p>
          <a:p>
            <a:r>
              <a:rPr lang="tr-TR" dirty="0" smtClean="0"/>
              <a:t>Aslında kişinin ölmediğine hala yaşıyor olduğuna veya tam aksine öldürülmüş olabileceğine inanma olabilir (gerçekte böyle olmadığı halde)</a:t>
            </a:r>
          </a:p>
          <a:p>
            <a:r>
              <a:rPr lang="tr-TR" dirty="0" smtClean="0"/>
              <a:t>Kayba bağlı derin suçluluk duygusu olabilir.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68488" y="0"/>
            <a:ext cx="54054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95513" y="0"/>
            <a:ext cx="47513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08225" y="0"/>
            <a:ext cx="4525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78088" y="0"/>
            <a:ext cx="4186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81188" y="0"/>
            <a:ext cx="5380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PSİKOEĞİTİMİN AMAÇLARI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Travmatik</a:t>
            </a:r>
            <a:r>
              <a:rPr lang="tr-TR" dirty="0" smtClean="0"/>
              <a:t> olayların normal psikolojik etkileri hakkında öğretmenler,anne-babalar ve çocukları bilgilendirmek. Çocuklar , anne –babalar ve öğretmenleri bilgilendirerek kendi tepkilerini anlama ve paylaşma olanağı vermek tepkilerin doğal olduğunu göstermek normalleştirmek .</a:t>
            </a:r>
          </a:p>
          <a:p>
            <a:pPr>
              <a:buNone/>
            </a:pPr>
            <a:r>
              <a:rPr lang="tr-TR" dirty="0" smtClean="0"/>
              <a:t>     Okul sistemi ile aileler arasındaki iletişimi güçlendirmek.-Olumlu başa çıkma yöntemlerini vurgulayarak bunların gerektiğinde kullanılmalarını sağlamak.</a:t>
            </a:r>
          </a:p>
          <a:p>
            <a:pPr>
              <a:buNone/>
            </a:pPr>
            <a:r>
              <a:rPr lang="tr-TR" dirty="0" smtClean="0"/>
              <a:t>    Çocukların tepkilerinin normale dönmesini sağlamaya uygun bir ortam oluşturarak onların öğrenme ve gelişme kapasitelerini arttırmak 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TRAVATİK OLAY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Travmatik</a:t>
            </a:r>
            <a:r>
              <a:rPr lang="tr-TR" dirty="0" smtClean="0"/>
              <a:t> bir olay ‘’herhangi bir kişi için aşırı derecede örseleyici veya başa çıkması zor olan, kişinin varlığını tehdit eden ,hatta öleceğini düşündüren ,normal yaşamın dışındaki herhangi bir olay olarak tanımlanır.</a:t>
            </a:r>
          </a:p>
          <a:p>
            <a:pPr>
              <a:buNone/>
            </a:pPr>
            <a:r>
              <a:rPr lang="tr-TR" dirty="0" smtClean="0"/>
              <a:t>    Şiddetli bir deprem bunun tipik bir örneğidir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TRAVMA SONRASI GENEL TEPKİLER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ÇARESİZLİK HERŞEYİN KONTROLDEN ÇIKTIĞI DÜŞÜNCESİ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C000"/>
                </a:solidFill>
              </a:rPr>
              <a:t>SUÇLULUK VE UTANÇ DUYGUSU ÜRKEKLİK </a:t>
            </a:r>
            <a:r>
              <a:rPr lang="tr-TR" dirty="0" smtClean="0"/>
              <a:t>,</a:t>
            </a:r>
            <a:r>
              <a:rPr lang="tr-T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KORKAKLIK</a:t>
            </a:r>
            <a:r>
              <a:rPr lang="tr-TR" dirty="0" smtClean="0"/>
              <a:t> ,</a:t>
            </a:r>
            <a:r>
              <a:rPr lang="tr-TR" dirty="0" smtClean="0">
                <a:solidFill>
                  <a:schemeClr val="accent2"/>
                </a:solidFill>
              </a:rPr>
              <a:t>ENDİŞE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4"/>
                </a:solidFill>
              </a:rPr>
              <a:t>, TASA</a:t>
            </a:r>
            <a:r>
              <a:rPr lang="tr-TR" dirty="0" smtClean="0"/>
              <a:t>,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HİDET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ÖFKE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KATILIK</a:t>
            </a:r>
            <a:r>
              <a:rPr lang="tr-TR" dirty="0" smtClean="0"/>
              <a:t>,</a:t>
            </a:r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DUYGUSUZLUK</a:t>
            </a:r>
            <a:r>
              <a:rPr lang="tr-TR" dirty="0" smtClean="0"/>
              <a:t>,</a:t>
            </a:r>
            <a:r>
              <a:rPr lang="tr-TR" dirty="0" smtClean="0">
                <a:solidFill>
                  <a:schemeClr val="accent3"/>
                </a:solidFill>
              </a:rPr>
              <a:t>ZAYIFLIK</a:t>
            </a:r>
            <a:r>
              <a:rPr lang="tr-TR" dirty="0" smtClean="0"/>
              <a:t>,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KIRILGANLIK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>
                <a:solidFill>
                  <a:srgbClr val="7030A0"/>
                </a:solidFill>
              </a:rPr>
              <a:t>    UMUTSUZLUĞA DÜŞME</a:t>
            </a:r>
            <a:r>
              <a:rPr lang="tr-TR" dirty="0" smtClean="0"/>
              <a:t>,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GÜVENSİZLİK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DEĞERSİZLİK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accent1"/>
                </a:solidFill>
              </a:rPr>
              <a:t>ŞAŞKINLIK</a:t>
            </a:r>
            <a:r>
              <a:rPr lang="tr-TR" dirty="0" smtClean="0"/>
              <a:t> , </a:t>
            </a:r>
            <a:r>
              <a:rPr lang="tr-TR" dirty="0" smtClean="0">
                <a:solidFill>
                  <a:schemeClr val="accent6"/>
                </a:solidFill>
              </a:rPr>
              <a:t>KENDİNE ACIMA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FF0000"/>
                </a:solidFill>
              </a:rPr>
              <a:t>ANLAMSIZLIK</a:t>
            </a:r>
            <a:r>
              <a:rPr lang="tr-TR" dirty="0" smtClean="0"/>
              <a:t>, BOŞLUK ,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İNTİKAM ARZUSU 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>
                <a:solidFill>
                  <a:srgbClr val="92D050"/>
                </a:solidFill>
              </a:rPr>
              <a:t>    NE OLUĞUNU ANLAYAMAMA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TRAVMA SONRASI STRES TEPKİLERİ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İstemeden akla gelen düşünce yada düşünceler,</a:t>
            </a:r>
          </a:p>
          <a:p>
            <a:pPr>
              <a:buNone/>
            </a:pPr>
            <a:r>
              <a:rPr lang="tr-TR" dirty="0" smtClean="0"/>
              <a:t>   Kaçınma tepkileri,</a:t>
            </a:r>
          </a:p>
          <a:p>
            <a:pPr>
              <a:buNone/>
            </a:pPr>
            <a:r>
              <a:rPr lang="tr-TR" dirty="0" smtClean="0"/>
              <a:t>   Aşırı uyarılma tepkileri</a:t>
            </a:r>
          </a:p>
          <a:p>
            <a:pPr>
              <a:buNone/>
            </a:pPr>
            <a:r>
              <a:rPr lang="tr-TR" dirty="0" smtClean="0"/>
              <a:t>   Hatırlatıcılar da travmaya ilişkin anıları tetikleyen ipuçlarıdır.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6386" name="Picture 2" descr="psikolojik dest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37112"/>
            <a:ext cx="3312368" cy="220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 KAYGI TEPKİLERİ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 Okul, sosyal yaşam ve gelecek gibi alanlarda otaya çıkan sürekli kaygı hali.</a:t>
            </a:r>
          </a:p>
          <a:p>
            <a:pPr>
              <a:buNone/>
            </a:pPr>
            <a:r>
              <a:rPr lang="tr-TR" dirty="0" smtClean="0"/>
              <a:t>    Avuçların terlemesi ,titreme,mide sorunları,baş ağrıları , kas gerginliği gibi fiziksel uyarılmışlık belirtileri.</a:t>
            </a:r>
          </a:p>
          <a:p>
            <a:pPr>
              <a:buNone/>
            </a:pPr>
            <a:r>
              <a:rPr lang="tr-TR" dirty="0" smtClean="0"/>
              <a:t>   Karanlıktan,belirli hayvanlardan ve başkalarının önünde konuşmaktan aşırı korkma.</a:t>
            </a:r>
          </a:p>
          <a:p>
            <a:pPr>
              <a:buNone/>
            </a:pPr>
            <a:r>
              <a:rPr lang="tr-TR" dirty="0" smtClean="0"/>
              <a:t>   Bunların aşırı boyutlarda olması gerekir.Sevilen birinden ayrılma korkusu –özellikle küçük çocuklarda belirtileri görülebilir.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 </a:t>
            </a:r>
            <a:r>
              <a:rPr lang="tr-TR" b="1" dirty="0" smtClean="0"/>
              <a:t>TRAVMATİK YAŞANTI SONUCUNDA NORMAL KABUL EDİLEN DEPRESİF TEPKİLER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  </a:t>
            </a:r>
            <a:r>
              <a:rPr lang="tr-TR" dirty="0" err="1" smtClean="0"/>
              <a:t>Depresif</a:t>
            </a:r>
            <a:r>
              <a:rPr lang="tr-TR" dirty="0" smtClean="0"/>
              <a:t> ya da sinirli ruh hali</a:t>
            </a:r>
          </a:p>
          <a:p>
            <a:pPr>
              <a:buNone/>
            </a:pPr>
            <a:r>
              <a:rPr lang="tr-TR" dirty="0" smtClean="0"/>
              <a:t>  Etkinliklere ilginin azalması,isteksizlik</a:t>
            </a:r>
          </a:p>
          <a:p>
            <a:pPr>
              <a:buNone/>
            </a:pPr>
            <a:r>
              <a:rPr lang="tr-TR" dirty="0" smtClean="0"/>
              <a:t>  Aşırı kilo kaybı yada artışı</a:t>
            </a:r>
          </a:p>
          <a:p>
            <a:pPr>
              <a:buNone/>
            </a:pPr>
            <a:r>
              <a:rPr lang="tr-TR" dirty="0" smtClean="0"/>
              <a:t>  Kaybedilen kişiyi özleme, kaybı kabullenememe ,uykusuzluk yada aşırı uyuma ,aşırı huzursuzluk yada yavaşlık</a:t>
            </a:r>
          </a:p>
          <a:p>
            <a:pPr>
              <a:buNone/>
            </a:pPr>
            <a:r>
              <a:rPr lang="tr-TR" dirty="0" smtClean="0"/>
              <a:t>  Derin yorgunluk hissi ,değersizlik duygusu</a:t>
            </a:r>
          </a:p>
          <a:p>
            <a:pPr>
              <a:buNone/>
            </a:pPr>
            <a:r>
              <a:rPr lang="tr-TR" dirty="0" smtClean="0"/>
              <a:t>  Aşırı yada duruma uymayan suçluluk duyguları,tekrarlayan ölüm düşüncesi</a:t>
            </a:r>
          </a:p>
          <a:p>
            <a:pPr>
              <a:buNone/>
            </a:pPr>
            <a:r>
              <a:rPr lang="tr-TR" dirty="0" smtClean="0"/>
              <a:t>  Hayatın yaşamaya değmediğine dair tekrarlayan düşünceler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4338" name="Picture 2" descr="psikolojik dest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085184"/>
            <a:ext cx="3545632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OKUL ÇAĞINDAKİ ÇOCUKLARLA NELER YAPILABİLİR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Duygularını ifade etmelerine yardım edin,sabırlı,ilgili ve esnek davranın.</a:t>
            </a:r>
          </a:p>
          <a:p>
            <a:pPr>
              <a:buNone/>
            </a:pPr>
            <a:r>
              <a:rPr lang="tr-TR" dirty="0" smtClean="0"/>
              <a:t>    Oyun oynamalarını teşvik edin merak ettikleri şeyleri açıklayın.</a:t>
            </a:r>
          </a:p>
          <a:p>
            <a:pPr>
              <a:buNone/>
            </a:pPr>
            <a:r>
              <a:rPr lang="tr-TR" dirty="0" smtClean="0"/>
              <a:t>    Dikkatleri çabuk dağıldığından fazla çalışmalarını beklemeyin.</a:t>
            </a:r>
          </a:p>
          <a:p>
            <a:pPr>
              <a:buNone/>
            </a:pPr>
            <a:r>
              <a:rPr lang="tr-TR" dirty="0" smtClean="0"/>
              <a:t>    Basit görevler verin ,ufak sorumluluklar almalarına fırsat tanıyın .</a:t>
            </a:r>
          </a:p>
          <a:p>
            <a:pPr>
              <a:buNone/>
            </a:pPr>
            <a:r>
              <a:rPr lang="tr-TR" dirty="0" smtClean="0"/>
              <a:t>    İlerde oluşabilecek başka travma tik olaylardan kendisini nasıl koruyacağını anlatın.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473</Words>
  <Application>Microsoft Office PowerPoint</Application>
  <PresentationFormat>Ekran Gösterisi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 PSİKOSOSYAL DESTEK EĞİTİMi</vt:lpstr>
      <vt:lpstr>Psikoeğitim Programının Uygulama Şeması</vt:lpstr>
      <vt:lpstr>PSİKOEĞİTİMİN AMAÇLARI</vt:lpstr>
      <vt:lpstr>TRAVATİK OLAY NEDİR?</vt:lpstr>
      <vt:lpstr>TRAVMA SONRASI GENEL TEPKİLER</vt:lpstr>
      <vt:lpstr>TRAVMA SONRASI STRES TEPKİLERİ</vt:lpstr>
      <vt:lpstr> KAYGI TEPKİLERİ</vt:lpstr>
      <vt:lpstr> TRAVMATİK YAŞANTI SONUCUNDA NORMAL KABUL EDİLEN DEPRESİF TEPKİLER</vt:lpstr>
      <vt:lpstr>OKUL ÇAĞINDAKİ ÇOCUKLARLA NELER YAPILABİLİR</vt:lpstr>
      <vt:lpstr>TRAVMATİK OLAYDAN ETKİLENMEYİ BELİRLEYEN ETMENLER</vt:lpstr>
      <vt:lpstr> İnanç Sistemindeki Değişiklikler</vt:lpstr>
      <vt:lpstr>Sarsılan İnançlar</vt:lpstr>
      <vt:lpstr> Sarsılan İnançlar </vt:lpstr>
      <vt:lpstr>Sosyal Etkiler Yer ve düzen değişikliği</vt:lpstr>
      <vt:lpstr>TRAVMADAN SONRA NORMAL YAŞAMA DÖNMEDE OKULUN ROLÜ VE ÖNEMİ</vt:lpstr>
      <vt:lpstr>Ruhsal Sorunlarla Başetme Yolları</vt:lpstr>
      <vt:lpstr>Travmalarla Başetmede Kullanılabilecek Davranışsal ve Bilişsel Yöntemler</vt:lpstr>
      <vt:lpstr>DAVRANIŞSAL YÖNTEMLER </vt:lpstr>
      <vt:lpstr>BİLİŞSEL YÖNTEMLER</vt:lpstr>
      <vt:lpstr>Travmatik Yas Süreci NORMAL OLMAYAN YAS SÜRECİ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PSİKOSOSYAL DESTEK EĞİTİM SUNUSU</dc:title>
  <cp:lastModifiedBy>Toshiba</cp:lastModifiedBy>
  <cp:revision>32</cp:revision>
  <dcterms:modified xsi:type="dcterms:W3CDTF">2020-01-16T07:02:15Z</dcterms:modified>
</cp:coreProperties>
</file>