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2" r:id="rId9"/>
    <p:sldId id="263" r:id="rId10"/>
    <p:sldId id="27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23.10.2020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332657"/>
            <a:ext cx="7918648" cy="2664295"/>
          </a:xfrm>
        </p:spPr>
        <p:txBody>
          <a:bodyPr>
            <a:normAutofit fontScale="90000"/>
          </a:bodyPr>
          <a:lstStyle/>
          <a:p>
            <a:r>
              <a:rPr lang="tr-TR" dirty="0" smtClean="0"/>
              <a:t>Öğrenciler,başarılı olup istedikleri okullardan birine yerleşmek istiyorlarsa öncelikle kendilerine bir hedef belirlemelidirler. </a:t>
            </a:r>
            <a:endParaRPr lang="tr-TR" dirty="0"/>
          </a:p>
        </p:txBody>
      </p:sp>
      <p:sp>
        <p:nvSpPr>
          <p:cNvPr id="3" name="2 Alt Başlık"/>
          <p:cNvSpPr>
            <a:spLocks noGrp="1"/>
          </p:cNvSpPr>
          <p:nvPr>
            <p:ph type="subTitle" idx="1"/>
          </p:nvPr>
        </p:nvSpPr>
        <p:spPr>
          <a:xfrm>
            <a:off x="0" y="5286388"/>
            <a:ext cx="8215338" cy="1071570"/>
          </a:xfrm>
        </p:spPr>
        <p:txBody>
          <a:bodyPr>
            <a:normAutofit/>
          </a:bodyPr>
          <a:lstStyle/>
          <a:p>
            <a:r>
              <a:rPr lang="tr-TR" b="1" dirty="0" smtClean="0"/>
              <a:t> </a:t>
            </a:r>
            <a:r>
              <a:rPr lang="tr-TR" b="1" dirty="0" smtClean="0">
                <a:solidFill>
                  <a:schemeClr val="tx1"/>
                </a:solidFill>
              </a:rPr>
              <a:t>Hedef </a:t>
            </a:r>
            <a:r>
              <a:rPr lang="tr-TR" b="1" dirty="0" smtClean="0">
                <a:solidFill>
                  <a:schemeClr val="tx1"/>
                </a:solidFill>
              </a:rPr>
              <a:t>belirlemek için en iyi zaman </a:t>
            </a:r>
            <a:r>
              <a:rPr lang="tr-TR" b="1" dirty="0" err="1" smtClean="0">
                <a:solidFill>
                  <a:schemeClr val="tx1"/>
                </a:solidFill>
              </a:rPr>
              <a:t>ŞİMDİ’dir</a:t>
            </a:r>
            <a:endParaRPr lang="tr-TR" b="1" dirty="0">
              <a:solidFill>
                <a:schemeClr val="tx1"/>
              </a:solidFill>
            </a:endParaRPr>
          </a:p>
        </p:txBody>
      </p:sp>
      <p:pic>
        <p:nvPicPr>
          <p:cNvPr id="18436" name="Picture 4" descr="SMART Hedef Koymak Ne Demektir? Smart Hedef Örnekleri"/>
          <p:cNvPicPr>
            <a:picLocks noChangeAspect="1" noChangeArrowheads="1"/>
          </p:cNvPicPr>
          <p:nvPr/>
        </p:nvPicPr>
        <p:blipFill>
          <a:blip r:embed="rId2"/>
          <a:srcRect/>
          <a:stretch>
            <a:fillRect/>
          </a:stretch>
        </p:blipFill>
        <p:spPr bwMode="auto">
          <a:xfrm>
            <a:off x="2786050" y="2857495"/>
            <a:ext cx="3362334" cy="231353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10 yıl sonra nerede olmak istersiniz? </a:t>
            </a:r>
          </a:p>
          <a:p>
            <a:pPr>
              <a:buNone/>
            </a:pPr>
            <a:r>
              <a:rPr lang="tr-TR" dirty="0" smtClean="0"/>
              <a:t>    Hayata dair hayalleriniz neler? </a:t>
            </a:r>
          </a:p>
          <a:p>
            <a:pPr>
              <a:buNone/>
            </a:pPr>
            <a:r>
              <a:rPr lang="tr-TR" dirty="0" smtClean="0"/>
              <a:t>  </a:t>
            </a:r>
          </a:p>
          <a:p>
            <a:pPr>
              <a:buNone/>
            </a:pPr>
            <a:r>
              <a:rPr lang="tr-TR" dirty="0" smtClean="0"/>
              <a:t>    Bir yıl sonra nerede olmak istersiniz? gibi</a:t>
            </a:r>
          </a:p>
          <a:p>
            <a:pPr>
              <a:buNone/>
            </a:pPr>
            <a:r>
              <a:rPr lang="tr-TR" dirty="0" smtClean="0"/>
              <a:t>   soruları rahatlıkla cevaplayabiliyorsanız hedefiniz yavaş yavaş önünüzde şekillenecektir.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Nereye gideceğini bilmiyorsan, hangi yoldan gittiğinin hiçbir önemi yoktur.</a:t>
            </a:r>
            <a:endParaRPr lang="tr-TR" dirty="0"/>
          </a:p>
        </p:txBody>
      </p:sp>
      <p:sp>
        <p:nvSpPr>
          <p:cNvPr id="3" name="2 İçerik Yer Tutucusu"/>
          <p:cNvSpPr>
            <a:spLocks noGrp="1"/>
          </p:cNvSpPr>
          <p:nvPr>
            <p:ph idx="1"/>
          </p:nvPr>
        </p:nvSpPr>
        <p:spPr/>
        <p:txBody>
          <a:bodyPr/>
          <a:lstStyle/>
          <a:p>
            <a:endParaRPr lang="tr-TR" dirty="0"/>
          </a:p>
        </p:txBody>
      </p:sp>
      <p:pic>
        <p:nvPicPr>
          <p:cNvPr id="8194" name="Picture 2" descr="Roma İmparatorluğu'nun interaktif yol haritası çıktı"/>
          <p:cNvPicPr>
            <a:picLocks noChangeAspect="1" noChangeArrowheads="1"/>
          </p:cNvPicPr>
          <p:nvPr/>
        </p:nvPicPr>
        <p:blipFill>
          <a:blip r:embed="rId2"/>
          <a:srcRect/>
          <a:stretch>
            <a:fillRect/>
          </a:stretch>
        </p:blipFill>
        <p:spPr bwMode="auto">
          <a:xfrm>
            <a:off x="500034" y="1643050"/>
            <a:ext cx="8143932" cy="494857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3140968"/>
            <a:ext cx="8229600" cy="2985195"/>
          </a:xfrm>
        </p:spPr>
        <p:txBody>
          <a:bodyPr>
            <a:normAutofit fontScale="92500" lnSpcReduction="10000"/>
          </a:bodyPr>
          <a:lstStyle/>
          <a:p>
            <a:pPr>
              <a:buNone/>
            </a:pPr>
            <a:r>
              <a:rPr lang="tr-TR" dirty="0" smtClean="0"/>
              <a:t>    Sonuç odaklı değil performans odaklı Hedefler belirleyin. Sizin kontrolünüzde hedefler belirlemek hedefe ulaşmayı kolaylaştırır. Bilgi ve beceriniz üzerine temellendirilmiş hedefler sizin kontrolünüzde gerçekleşecek ve başarı düzeyi de yüksek olacaktır.</a:t>
            </a:r>
            <a:br>
              <a:rPr lang="tr-TR" dirty="0" smtClean="0"/>
            </a:br>
            <a:endParaRPr lang="tr-TR" dirty="0"/>
          </a:p>
        </p:txBody>
      </p:sp>
      <p:pic>
        <p:nvPicPr>
          <p:cNvPr id="7170" name="Picture 2" descr="hedef belirleme | Başak Tecer Eğitim ve Danışmanlık"/>
          <p:cNvPicPr>
            <a:picLocks noChangeAspect="1" noChangeArrowheads="1"/>
          </p:cNvPicPr>
          <p:nvPr/>
        </p:nvPicPr>
        <p:blipFill>
          <a:blip r:embed="rId2"/>
          <a:srcRect/>
          <a:stretch>
            <a:fillRect/>
          </a:stretch>
        </p:blipFill>
        <p:spPr bwMode="auto">
          <a:xfrm>
            <a:off x="2428860" y="0"/>
            <a:ext cx="4143404" cy="307180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normAutofit lnSpcReduction="10000"/>
          </a:bodyPr>
          <a:lstStyle/>
          <a:p>
            <a:r>
              <a:rPr lang="tr-TR" dirty="0" smtClean="0"/>
              <a:t>Ölçülebilir özel hedefler oluşturun. Bu hedefler kendinize olan güveni tazeleyecek ve kaygınızı azaltacaktır. </a:t>
            </a:r>
          </a:p>
          <a:p>
            <a:r>
              <a:rPr lang="tr-TR" dirty="0" smtClean="0"/>
              <a:t> Gerçekçi hedefler belirleyin, aile, toplum size genelde sizin kendi duygularınız, arzularınız ve hedefleriniz göz ardı edilerek gerçekçi olmayan hedefler sunabilir.. Yapmak istediklerinizle ilgili gerekli bilgiye ve donanıma sahip iseniz etkili ve gerçekçi hedefler edinebilirsiniz.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Diyelim ki kişi üniversiteye gidip doktor olmak istiyor. Bu hedefini gerçekleştirmek için de fen lisesine gitmek istiyor:</a:t>
            </a:r>
          </a:p>
          <a:p>
            <a:pPr>
              <a:buNone/>
            </a:pPr>
            <a:r>
              <a:rPr lang="tr-TR" dirty="0" smtClean="0"/>
              <a:t>    Önce bu hedefini yazarak çalışma köşesinde bir yere asmalıdır. </a:t>
            </a:r>
          </a:p>
          <a:p>
            <a:pPr>
              <a:buNone/>
            </a:pPr>
            <a:r>
              <a:rPr lang="tr-TR" dirty="0" smtClean="0"/>
              <a:t>    Sonra bu hedefi gerçekleştirmesi için gerekli adımları(asıl hedefe hizmet eden küçük hedefleri ) belirlemelidir.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r>
              <a:rPr lang="tr-TR" dirty="0" smtClean="0"/>
              <a:t> - Her gün belirli sayıda test çözmek </a:t>
            </a:r>
          </a:p>
          <a:p>
            <a:pPr>
              <a:buFontTx/>
              <a:buChar char="-"/>
            </a:pPr>
            <a:r>
              <a:rPr lang="tr-TR" dirty="0" smtClean="0"/>
              <a:t>Her hafta bir deneme sınavı çözmek</a:t>
            </a:r>
          </a:p>
          <a:p>
            <a:pPr>
              <a:buFontTx/>
              <a:buChar char="-"/>
            </a:pPr>
            <a:r>
              <a:rPr lang="tr-TR" dirty="0" smtClean="0"/>
              <a:t> Okuldaki yazılılardan iyi notlar almak </a:t>
            </a:r>
          </a:p>
          <a:p>
            <a:pPr>
              <a:buFontTx/>
              <a:buChar char="-"/>
            </a:pPr>
            <a:r>
              <a:rPr lang="tr-TR" dirty="0" smtClean="0"/>
              <a:t>Sınavlara hazırlık kitaplarını bitirmek</a:t>
            </a:r>
          </a:p>
          <a:p>
            <a:pPr>
              <a:buFontTx/>
              <a:buChar char="-"/>
            </a:pPr>
            <a:r>
              <a:rPr lang="tr-TR" dirty="0" smtClean="0"/>
              <a:t> Dershaneye gitmek gibi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Hedefler belirlenip uygulamaya konulduktan sonra;</a:t>
            </a:r>
            <a:r>
              <a:rPr lang="tr-TR" dirty="0" smtClean="0"/>
              <a:t/>
            </a:r>
            <a:br>
              <a:rPr lang="tr-TR" dirty="0" smtClean="0"/>
            </a:br>
            <a:r>
              <a:rPr lang="tr-TR" dirty="0" smtClean="0"/>
              <a:t>Sürekli değerlendirmeler yapılır: </a:t>
            </a:r>
          </a:p>
          <a:p>
            <a:pPr>
              <a:buNone/>
            </a:pPr>
            <a:r>
              <a:rPr lang="tr-TR" dirty="0" smtClean="0"/>
              <a:t>    - Ortaya çıkan ne? </a:t>
            </a:r>
          </a:p>
          <a:p>
            <a:pPr>
              <a:buNone/>
            </a:pPr>
            <a:r>
              <a:rPr lang="tr-TR" dirty="0" smtClean="0"/>
              <a:t>    - Ne kadarını başarmalıydım, ne kadarını başarabilirdim?</a:t>
            </a:r>
          </a:p>
          <a:p>
            <a:pPr>
              <a:buNone/>
            </a:pPr>
            <a:r>
              <a:rPr lang="tr-TR" dirty="0" smtClean="0"/>
              <a:t>     -Aradaki fark nereden kaynaklandı?  sorularının cevapları aranır.</a:t>
            </a:r>
            <a:br>
              <a:rPr lang="tr-TR" dirty="0" smtClean="0"/>
            </a:br>
            <a:endParaRPr lang="tr-TR"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42852"/>
            <a:ext cx="8186766" cy="1685924"/>
          </a:xfrm>
        </p:spPr>
        <p:txBody>
          <a:bodyPr/>
          <a:lstStyle/>
          <a:p>
            <a:pPr>
              <a:buNone/>
            </a:pPr>
            <a:r>
              <a:rPr lang="tr-TR" dirty="0" smtClean="0"/>
              <a:t>     Başarılı </a:t>
            </a:r>
            <a:r>
              <a:rPr lang="tr-TR" dirty="0" smtClean="0"/>
              <a:t>olmanın ölçüsü belirlenen amaca ulaşabilmek,bu amaç için çalışmak, hayattan ve yaptığı işten zevk alabilmektir.</a:t>
            </a:r>
          </a:p>
          <a:p>
            <a:endParaRPr lang="tr-TR" dirty="0"/>
          </a:p>
        </p:txBody>
      </p:sp>
      <p:pic>
        <p:nvPicPr>
          <p:cNvPr id="2050" name="Picture 2" descr="Başarıya giden yol: Hayal ve hedef"/>
          <p:cNvPicPr>
            <a:picLocks noChangeAspect="1" noChangeArrowheads="1"/>
          </p:cNvPicPr>
          <p:nvPr/>
        </p:nvPicPr>
        <p:blipFill>
          <a:blip r:embed="rId2"/>
          <a:srcRect/>
          <a:stretch>
            <a:fillRect/>
          </a:stretch>
        </p:blipFill>
        <p:spPr bwMode="auto">
          <a:xfrm>
            <a:off x="1142976" y="2000240"/>
            <a:ext cx="6734204" cy="458025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071538" y="4929198"/>
            <a:ext cx="7615262" cy="1714512"/>
          </a:xfrm>
        </p:spPr>
        <p:txBody>
          <a:bodyPr>
            <a:normAutofit fontScale="85000" lnSpcReduction="20000"/>
          </a:bodyPr>
          <a:lstStyle/>
          <a:p>
            <a:pPr>
              <a:buNone/>
            </a:pPr>
            <a:r>
              <a:rPr lang="tr-TR" dirty="0" smtClean="0"/>
              <a:t>KANUNİ ORTAOKULU REHBERLİK SERVİSİ</a:t>
            </a:r>
          </a:p>
          <a:p>
            <a:pPr>
              <a:buNone/>
            </a:pPr>
            <a:r>
              <a:rPr lang="tr-TR" dirty="0" smtClean="0"/>
              <a:t>Serpil </a:t>
            </a:r>
            <a:r>
              <a:rPr lang="tr-TR" dirty="0" smtClean="0"/>
              <a:t>KAPUCU</a:t>
            </a:r>
            <a:endParaRPr lang="tr-TR" dirty="0" smtClean="0"/>
          </a:p>
          <a:p>
            <a:pPr>
              <a:buNone/>
            </a:pPr>
            <a:r>
              <a:rPr lang="tr-TR" dirty="0" smtClean="0"/>
              <a:t>Psikolojik Danışman</a:t>
            </a:r>
            <a:r>
              <a:rPr lang="tr-TR" dirty="0" smtClean="0"/>
              <a:t> Rehber Öğretmen </a:t>
            </a:r>
            <a:endParaRPr lang="tr-TR" dirty="0" smtClean="0"/>
          </a:p>
          <a:p>
            <a:pPr>
              <a:buNone/>
            </a:pPr>
            <a:r>
              <a:rPr lang="tr-TR" dirty="0" smtClean="0"/>
              <a:t> </a:t>
            </a:r>
            <a:endParaRPr lang="tr-TR" dirty="0" smtClean="0"/>
          </a:p>
          <a:p>
            <a:pPr>
              <a:buNone/>
            </a:pPr>
            <a:endParaRPr lang="tr-TR" dirty="0"/>
          </a:p>
        </p:txBody>
      </p:sp>
      <p:pic>
        <p:nvPicPr>
          <p:cNvPr id="1026" name="Picture 2" descr="Mutlu Çocuk Holding Altın Kupa Küçük Resim"/>
          <p:cNvPicPr>
            <a:picLocks noChangeAspect="1" noChangeArrowheads="1"/>
          </p:cNvPicPr>
          <p:nvPr/>
        </p:nvPicPr>
        <p:blipFill>
          <a:blip r:embed="rId2"/>
          <a:srcRect/>
          <a:stretch>
            <a:fillRect/>
          </a:stretch>
        </p:blipFill>
        <p:spPr bwMode="auto">
          <a:xfrm>
            <a:off x="1142976" y="214290"/>
            <a:ext cx="7215238" cy="46986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Hedef belirlemeden önce durum tespiti yapın</a:t>
            </a:r>
            <a:endParaRPr lang="tr-TR" dirty="0"/>
          </a:p>
        </p:txBody>
      </p:sp>
      <p:sp>
        <p:nvSpPr>
          <p:cNvPr id="3" name="2 İçerik Yer Tutucusu"/>
          <p:cNvSpPr>
            <a:spLocks noGrp="1"/>
          </p:cNvSpPr>
          <p:nvPr>
            <p:ph idx="1"/>
          </p:nvPr>
        </p:nvSpPr>
        <p:spPr/>
        <p:txBody>
          <a:bodyPr/>
          <a:lstStyle/>
          <a:p>
            <a:r>
              <a:rPr lang="tr-TR" dirty="0" smtClean="0"/>
              <a:t>Kilit kelimemiz yapacağım, yapmak istiyorum gibi olumlu ifadeler olmalı.</a:t>
            </a:r>
            <a:endParaRPr lang="tr-TR" dirty="0"/>
          </a:p>
        </p:txBody>
      </p:sp>
      <p:pic>
        <p:nvPicPr>
          <p:cNvPr id="17410" name="Picture 2" descr="etkili hedef belirleme – Çiğdem Atabey"/>
          <p:cNvPicPr>
            <a:picLocks noChangeAspect="1" noChangeArrowheads="1"/>
          </p:cNvPicPr>
          <p:nvPr/>
        </p:nvPicPr>
        <p:blipFill>
          <a:blip r:embed="rId2"/>
          <a:srcRect/>
          <a:stretch>
            <a:fillRect/>
          </a:stretch>
        </p:blipFill>
        <p:spPr bwMode="auto">
          <a:xfrm>
            <a:off x="1357290" y="2571744"/>
            <a:ext cx="5857915" cy="428625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28662" y="357166"/>
            <a:ext cx="7715304" cy="4429157"/>
          </a:xfrm>
        </p:spPr>
        <p:txBody>
          <a:bodyPr/>
          <a:lstStyle/>
          <a:p>
            <a:r>
              <a:rPr lang="tr-TR" dirty="0" smtClean="0"/>
              <a:t> İnsanın her şeyden önce kendisine inanmak ve güvenmek zorunluluğu vardır. Bunlar kişiye güçlü bir motivasyon için motor güç vazifesi görürler. </a:t>
            </a:r>
            <a:endParaRPr lang="tr-TR" dirty="0"/>
          </a:p>
        </p:txBody>
      </p:sp>
      <p:pic>
        <p:nvPicPr>
          <p:cNvPr id="16386" name="Picture 2" descr="Hayati hedefler 50 tablosu. İnsan hayatındaki hedef örnekleri"/>
          <p:cNvPicPr>
            <a:picLocks noChangeAspect="1" noChangeArrowheads="1"/>
          </p:cNvPicPr>
          <p:nvPr/>
        </p:nvPicPr>
        <p:blipFill>
          <a:blip r:embed="rId2"/>
          <a:srcRect/>
          <a:stretch>
            <a:fillRect/>
          </a:stretch>
        </p:blipFill>
        <p:spPr bwMode="auto">
          <a:xfrm>
            <a:off x="1643042" y="3643314"/>
            <a:ext cx="3843348" cy="320279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Hedefi belirlemek neden önemlidir</a:t>
            </a:r>
            <a:endParaRPr lang="tr-TR" dirty="0"/>
          </a:p>
        </p:txBody>
      </p:sp>
      <p:sp>
        <p:nvSpPr>
          <p:cNvPr id="3" name="2 İçerik Yer Tutucusu"/>
          <p:cNvSpPr>
            <a:spLocks noGrp="1"/>
          </p:cNvSpPr>
          <p:nvPr>
            <p:ph idx="1"/>
          </p:nvPr>
        </p:nvSpPr>
        <p:spPr/>
        <p:txBody>
          <a:bodyPr/>
          <a:lstStyle/>
          <a:p>
            <a:r>
              <a:rPr lang="tr-TR" dirty="0" smtClean="0"/>
              <a:t> Hedefini net bir şekilde ortaya koymuş bir insan planlı ve programlı davranmaya mecbur hisseder. küçük hedefler zincirinden oluşan büyük bir hedef ,aşamalı bir şekilde zincirin halkalarının planlı ve programlı adımlarla gerçekleşmesi ile oluşur.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Hedefi olmayan birey rotasız pusulasız gemi gibidir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Almanya’nın </a:t>
            </a:r>
            <a:r>
              <a:rPr lang="tr-TR" dirty="0" err="1" smtClean="0"/>
              <a:t>Tübingen</a:t>
            </a:r>
            <a:r>
              <a:rPr lang="tr-TR" dirty="0" smtClean="0"/>
              <a:t> şehrinde bulunan </a:t>
            </a:r>
            <a:r>
              <a:rPr lang="tr-TR" dirty="0" err="1" smtClean="0"/>
              <a:t>Max</a:t>
            </a:r>
            <a:r>
              <a:rPr lang="tr-TR" dirty="0" smtClean="0"/>
              <a:t> Planck Biyolojik Sibernetik Enstitüsü’nde yapılan bir araştırma; insanların bir referans noktası olmadan düz bir çizgi üzerinde yürüyemediğini gösterdi. Araştırmacılar, GPS aygıtları yardımıyla Tunus’ta Sahra Çölü’nde, Almanya’da da </a:t>
            </a:r>
            <a:r>
              <a:rPr lang="tr-TR" dirty="0" err="1" smtClean="0"/>
              <a:t>Bienwald</a:t>
            </a:r>
            <a:r>
              <a:rPr lang="tr-TR" dirty="0" smtClean="0"/>
              <a:t> Ormanı’nda saatlerce yürüyen gönüllüleri takip etti. Sonuçlar katılımcıların sadece Ay ya da Güneş’i görebildikleri zaman düz bir güzergahta ilerleyebildiğini gösterdi. Referans noktaları bulutların arkasına girer girmez, katılımcılar farkında olmadan çemberler çizmeye başladılar. Hem de istisnasız olarak.</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491064" cy="1143000"/>
          </a:xfrm>
        </p:spPr>
        <p:txBody>
          <a:bodyPr/>
          <a:lstStyle/>
          <a:p>
            <a:r>
              <a:rPr lang="tr-TR" dirty="0" smtClean="0"/>
              <a:t>İyi bir hedef nasıl olmalı?</a:t>
            </a:r>
            <a:endParaRPr lang="tr-TR" dirty="0"/>
          </a:p>
        </p:txBody>
      </p:sp>
      <p:sp>
        <p:nvSpPr>
          <p:cNvPr id="3" name="2 İçerik Yer Tutucusu"/>
          <p:cNvSpPr>
            <a:spLocks noGrp="1"/>
          </p:cNvSpPr>
          <p:nvPr>
            <p:ph idx="1"/>
          </p:nvPr>
        </p:nvSpPr>
        <p:spPr>
          <a:xfrm>
            <a:off x="457200" y="1600200"/>
            <a:ext cx="4978896" cy="4525963"/>
          </a:xfrm>
        </p:spPr>
        <p:txBody>
          <a:bodyPr/>
          <a:lstStyle/>
          <a:p>
            <a:r>
              <a:rPr lang="tr-TR" dirty="0" smtClean="0"/>
              <a:t>Kişiye özel ve somut olmalı </a:t>
            </a:r>
          </a:p>
          <a:p>
            <a:r>
              <a:rPr lang="tr-TR" dirty="0" smtClean="0"/>
              <a:t>İnanılmalı</a:t>
            </a:r>
          </a:p>
          <a:p>
            <a:r>
              <a:rPr lang="tr-TR" dirty="0" smtClean="0"/>
              <a:t>Gerçekçi olmalı</a:t>
            </a:r>
          </a:p>
          <a:p>
            <a:r>
              <a:rPr lang="tr-TR" dirty="0" smtClean="0"/>
              <a:t>Ölçülebilir Olmalı</a:t>
            </a:r>
          </a:p>
          <a:p>
            <a:r>
              <a:rPr lang="tr-TR" dirty="0" smtClean="0"/>
              <a:t>İstenilir Olmalı</a:t>
            </a:r>
            <a:endParaRPr lang="tr-TR" dirty="0"/>
          </a:p>
        </p:txBody>
      </p:sp>
      <p:pic>
        <p:nvPicPr>
          <p:cNvPr id="13314" name="Picture 2" descr="Hedef Belirleme ve Hedeflerinizi Hayata Geçirmenin 8 Adımı"/>
          <p:cNvPicPr>
            <a:picLocks noChangeAspect="1" noChangeArrowheads="1"/>
          </p:cNvPicPr>
          <p:nvPr/>
        </p:nvPicPr>
        <p:blipFill>
          <a:blip r:embed="rId2"/>
          <a:srcRect/>
          <a:stretch>
            <a:fillRect/>
          </a:stretch>
        </p:blipFill>
        <p:spPr bwMode="auto">
          <a:xfrm>
            <a:off x="4071934" y="2214554"/>
            <a:ext cx="4720011" cy="378621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Hedef belirleme aşamasında:</a:t>
            </a:r>
            <a:endParaRPr lang="tr-TR" dirty="0"/>
          </a:p>
        </p:txBody>
      </p:sp>
      <p:sp>
        <p:nvSpPr>
          <p:cNvPr id="3" name="2 İçerik Yer Tutucusu"/>
          <p:cNvSpPr>
            <a:spLocks noGrp="1"/>
          </p:cNvSpPr>
          <p:nvPr>
            <p:ph idx="1"/>
          </p:nvPr>
        </p:nvSpPr>
        <p:spPr/>
        <p:txBody>
          <a:bodyPr/>
          <a:lstStyle/>
          <a:p>
            <a:r>
              <a:rPr lang="tr-TR" dirty="0" smtClean="0"/>
              <a:t>Kendini tanı </a:t>
            </a:r>
          </a:p>
          <a:p>
            <a:r>
              <a:rPr lang="tr-TR" dirty="0" smtClean="0"/>
              <a:t>Karar ver</a:t>
            </a:r>
          </a:p>
          <a:p>
            <a:r>
              <a:rPr lang="tr-TR" dirty="0" smtClean="0"/>
              <a:t>Sorumluluk al</a:t>
            </a:r>
          </a:p>
          <a:p>
            <a:r>
              <a:rPr lang="tr-TR" dirty="0" smtClean="0"/>
              <a:t>Eylem planı oluştur</a:t>
            </a:r>
          </a:p>
          <a:p>
            <a:endParaRPr lang="tr-TR" dirty="0"/>
          </a:p>
        </p:txBody>
      </p:sp>
      <p:pic>
        <p:nvPicPr>
          <p:cNvPr id="12290" name="Picture 2" descr="Hayati hedefler 50 tablosu. İnsan hayatındaki hedef örnekleri"/>
          <p:cNvPicPr>
            <a:picLocks noChangeAspect="1" noChangeArrowheads="1"/>
          </p:cNvPicPr>
          <p:nvPr/>
        </p:nvPicPr>
        <p:blipFill>
          <a:blip r:embed="rId2"/>
          <a:srcRect/>
          <a:stretch>
            <a:fillRect/>
          </a:stretch>
        </p:blipFill>
        <p:spPr bwMode="auto">
          <a:xfrm>
            <a:off x="4071934" y="2143116"/>
            <a:ext cx="5072066" cy="42862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Hedeflerinizi belirlerken kendi kapasitenizi ve kabiliyetinizi dikkate almalısınız. Kendinizi aşan amaçlar veya size uymayan amaçlar belirlerseniz hayal kırıklığına uğrarsınız ve özgüveniniz sarsılır.</a:t>
            </a:r>
          </a:p>
          <a:p>
            <a:r>
              <a:rPr lang="tr-TR" dirty="0" smtClean="0"/>
              <a:t>Sizin için ulaşılması çok zor olan veya mantıksız hedefler sizde bıkkınlık yaratabileceği gibi gerekli olan çabayı göstermenizi engelleyecektir.</a:t>
            </a:r>
          </a:p>
          <a:p>
            <a:r>
              <a:rPr lang="tr-TR" dirty="0" smtClean="0"/>
              <a:t>İstenilen hedefe ulaşmak için sabırlı olun ve kendinize zaman tanıyın. Çünkü başarı belli bir çalışma süresini kapsar.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412776"/>
            <a:ext cx="8229600" cy="4713387"/>
          </a:xfrm>
        </p:spPr>
        <p:txBody>
          <a:bodyPr>
            <a:normAutofit fontScale="85000" lnSpcReduction="20000"/>
          </a:bodyPr>
          <a:lstStyle/>
          <a:p>
            <a:pPr>
              <a:buNone/>
            </a:pPr>
            <a:r>
              <a:rPr lang="tr-TR" dirty="0" smtClean="0"/>
              <a:t>    - Hedefin sizin için anlamını duyusal terimlerle tanımlayın. Yani bu hedefe ulaştığınızda ne hissedeceksiniz, ne duyacaksınız, ne göreceksiniz? Bunları zihninizde canlandırıp hedefin sizin için taşıdığı anlamı netleştirin. Böylece motivasyonunuzu da güçlendirmiş olacaksınız </a:t>
            </a:r>
          </a:p>
          <a:p>
            <a:pPr>
              <a:buNone/>
            </a:pPr>
            <a:r>
              <a:rPr lang="tr-TR" dirty="0" smtClean="0"/>
              <a:t>    -Hedefinizi açık ve net bir şekilde tanımladıktan sonra bu hedefe ulaşmak için atmanız gereken adımların planlanması gerekir. Planlama hedefe ulaşmanızda size bir yol haritası çizer ve hedefe doğru ilerleyişinizi izleme-değerlendirme imkânı sunar.</a:t>
            </a:r>
          </a:p>
          <a:p>
            <a:pPr>
              <a:buNone/>
            </a:pPr>
            <a:r>
              <a:rPr lang="tr-TR" dirty="0" smtClean="0"/>
              <a:t/>
            </a:r>
            <a:br>
              <a:rPr lang="tr-TR" dirty="0" smtClean="0"/>
            </a:b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489</Words>
  <Application>Microsoft Office PowerPoint</Application>
  <PresentationFormat>Ekran Gösterisi (4:3)</PresentationFormat>
  <Paragraphs>52</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Öğrenciler,başarılı olup istedikleri okullardan birine yerleşmek istiyorlarsa öncelikle kendilerine bir hedef belirlemelidirler. </vt:lpstr>
      <vt:lpstr>Hedef belirlemeden önce durum tespiti yapın</vt:lpstr>
      <vt:lpstr>Slayt 3</vt:lpstr>
      <vt:lpstr>Hedefi belirlemek neden önemlidir</vt:lpstr>
      <vt:lpstr>Hedefi olmayan birey rotasız pusulasız gemi gibidir</vt:lpstr>
      <vt:lpstr>İyi bir hedef nasıl olmalı?</vt:lpstr>
      <vt:lpstr>Hedef belirleme aşamasında:</vt:lpstr>
      <vt:lpstr>Slayt 8</vt:lpstr>
      <vt:lpstr>Slayt 9</vt:lpstr>
      <vt:lpstr>Slayt 10</vt:lpstr>
      <vt:lpstr>Nereye gideceğini bilmiyorsan, hangi yoldan gittiğinin hiçbir önemi yoktur.</vt:lpstr>
      <vt:lpstr>Slayt 12</vt:lpstr>
      <vt:lpstr>Slayt 13</vt:lpstr>
      <vt:lpstr>Slayt 14</vt:lpstr>
      <vt:lpstr>Slayt 15</vt:lpstr>
      <vt:lpstr>Slayt 16</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Öğrenciler,başarılı olup istedikleri okullardan birine yerleşmek istiyorlarsa öncelikle kendilerine bir hedef belirlemelidirler.</dc:title>
  <dc:creator>Toshiba</dc:creator>
  <cp:lastModifiedBy>Toshiba</cp:lastModifiedBy>
  <cp:revision>30</cp:revision>
  <dcterms:modified xsi:type="dcterms:W3CDTF">2020-10-23T07:34:57Z</dcterms:modified>
</cp:coreProperties>
</file>